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1.xml" ContentType="application/vnd.openxmlformats-officedocument.presentationml.tag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handoutMasterIdLst>
    <p:handoutMasterId r:id="rId69"/>
  </p:handoutMasterIdLst>
  <p:sldIdLst>
    <p:sldId id="256" r:id="rId2"/>
    <p:sldId id="258" r:id="rId3"/>
    <p:sldId id="323" r:id="rId4"/>
    <p:sldId id="257" r:id="rId5"/>
    <p:sldId id="259"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5" r:id="rId67"/>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5267" autoAdjust="0"/>
  </p:normalViewPr>
  <p:slideViewPr>
    <p:cSldViewPr snapToGrid="0" snapToObjects="1" showGuides="1">
      <p:cViewPr varScale="1">
        <p:scale>
          <a:sx n="66" d="100"/>
          <a:sy n="66" d="100"/>
        </p:scale>
        <p:origin x="34" y="41"/>
      </p:cViewPr>
      <p:guideLst>
        <p:guide pos="3840"/>
        <p:guide orient="horz" pos="2160"/>
      </p:guideLst>
    </p:cSldViewPr>
  </p:slideViewPr>
  <p:outlineViewPr>
    <p:cViewPr>
      <p:scale>
        <a:sx n="33" d="100"/>
        <a:sy n="33" d="100"/>
      </p:scale>
      <p:origin x="0" y="-44142"/>
    </p:cViewPr>
  </p:outlineViewPr>
  <p:notesTextViewPr>
    <p:cViewPr>
      <p:scale>
        <a:sx n="3" d="2"/>
        <a:sy n="3" d="2"/>
      </p:scale>
      <p:origin x="0" y="0"/>
    </p:cViewPr>
  </p:notesTextViewPr>
  <p:sorterViewPr>
    <p:cViewPr>
      <p:scale>
        <a:sx n="66" d="100"/>
        <a:sy n="66" d="100"/>
      </p:scale>
      <p:origin x="0" y="-5136"/>
    </p:cViewPr>
  </p:sorterViewPr>
  <p:notesViewPr>
    <p:cSldViewPr snapToGrid="0" snapToObject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dgm:t>
        <a:bodyPr/>
        <a:lstStyle/>
        <a:p>
          <a:r>
            <a:rPr lang="zh-CN" altLang="en-US" dirty="0"/>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101FCD7-D195-4CC5-977B-491894906356}"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zh-CN" altLang="en-US"/>
        </a:p>
      </dgm:t>
    </dgm:pt>
    <dgm:pt modelId="{64CB3286-2ED2-44F6-8B6E-294C8358BC8B}">
      <dgm:prSet phldrT="[文本]"/>
      <dgm:spPr/>
      <dgm:t>
        <a:bodyPr/>
        <a:lstStyle/>
        <a:p>
          <a:r>
            <a:rPr lang="zh-CN" altLang="en-US" dirty="0"/>
            <a:t>杂乱性</a:t>
          </a:r>
        </a:p>
      </dgm:t>
    </dgm:pt>
    <dgm:pt modelId="{D0427464-DBE3-4913-80FC-28411A9C58D6}" type="parTrans" cxnId="{22B96E02-A321-4168-B5FF-EAE21EEEEA02}">
      <dgm:prSet/>
      <dgm:spPr/>
      <dgm:t>
        <a:bodyPr/>
        <a:lstStyle/>
        <a:p>
          <a:endParaRPr lang="zh-CN" altLang="en-US"/>
        </a:p>
      </dgm:t>
    </dgm:pt>
    <dgm:pt modelId="{EF4FE453-7A42-484F-8BD5-9D22A6A7F66E}" type="sibTrans" cxnId="{22B96E02-A321-4168-B5FF-EAE21EEEEA02}">
      <dgm:prSet/>
      <dgm:spPr/>
      <dgm:t>
        <a:bodyPr/>
        <a:lstStyle/>
        <a:p>
          <a:endParaRPr lang="zh-CN" altLang="en-US"/>
        </a:p>
      </dgm:t>
    </dgm:pt>
    <dgm:pt modelId="{D4CFEEA4-2C0D-430B-AD8C-38FAAF96B3DC}">
      <dgm:prSet phldrT="[文本]"/>
      <dgm:spPr>
        <a:solidFill>
          <a:srgbClr val="C00000"/>
        </a:solidFill>
        <a:ln>
          <a:noFill/>
        </a:ln>
      </dgm:spPr>
      <dgm:t>
        <a:bodyPr/>
        <a:lstStyle/>
        <a:p>
          <a:r>
            <a:rPr lang="zh-CN" altLang="en-US" dirty="0"/>
            <a:t>重复性</a:t>
          </a:r>
        </a:p>
      </dgm:t>
    </dgm:pt>
    <dgm:pt modelId="{C3EA406B-DB7B-40E7-973A-EA05E9E9DBD4}" type="parTrans" cxnId="{0AA431D8-AC37-43D6-B879-40E0DE069432}">
      <dgm:prSet/>
      <dgm:spPr/>
      <dgm:t>
        <a:bodyPr/>
        <a:lstStyle/>
        <a:p>
          <a:endParaRPr lang="zh-CN" altLang="en-US"/>
        </a:p>
      </dgm:t>
    </dgm:pt>
    <dgm:pt modelId="{E7E24E70-118B-46AA-8609-8AE9324F2F92}" type="sibTrans" cxnId="{0AA431D8-AC37-43D6-B879-40E0DE069432}">
      <dgm:prSet/>
      <dgm:spPr/>
      <dgm:t>
        <a:bodyPr/>
        <a:lstStyle/>
        <a:p>
          <a:endParaRPr lang="zh-CN" altLang="en-US"/>
        </a:p>
      </dgm:t>
    </dgm:pt>
    <dgm:pt modelId="{8E449A44-7C78-4CEE-9EC5-753615DC5788}">
      <dgm:prSet phldrT="[文本]"/>
      <dgm:spPr/>
      <dgm:t>
        <a:bodyPr/>
        <a:lstStyle/>
        <a:p>
          <a:r>
            <a:rPr lang="zh-CN" altLang="en-US" dirty="0"/>
            <a:t>不完整性</a:t>
          </a:r>
        </a:p>
      </dgm:t>
    </dgm:pt>
    <dgm:pt modelId="{84F57384-4DD9-4571-92E5-11FDA7BA2095}" type="parTrans" cxnId="{DDB5EDCD-0B97-4AED-AE68-6F9C7AE9929E}">
      <dgm:prSet/>
      <dgm:spPr/>
      <dgm:t>
        <a:bodyPr/>
        <a:lstStyle/>
        <a:p>
          <a:endParaRPr lang="zh-CN" altLang="en-US"/>
        </a:p>
      </dgm:t>
    </dgm:pt>
    <dgm:pt modelId="{FEB6663F-9BEC-479F-88B8-C3D4EED6F4CC}" type="sibTrans" cxnId="{DDB5EDCD-0B97-4AED-AE68-6F9C7AE9929E}">
      <dgm:prSet/>
      <dgm:spPr/>
      <dgm:t>
        <a:bodyPr/>
        <a:lstStyle/>
        <a:p>
          <a:endParaRPr lang="zh-CN" altLang="en-US"/>
        </a:p>
      </dgm:t>
    </dgm:pt>
    <dgm:pt modelId="{77FFCBDC-99DC-4A8F-8062-616AB9DFDD3D}">
      <dgm:prSet phldrT="[文本]"/>
      <dgm:spPr/>
      <dgm:t>
        <a:bodyPr/>
        <a:lstStyle/>
        <a:p>
          <a:r>
            <a:rPr lang="zh-CN" altLang="en-US" dirty="0"/>
            <a:t>存在噪声</a:t>
          </a:r>
        </a:p>
      </dgm:t>
    </dgm:pt>
    <dgm:pt modelId="{5E9E02FF-5B86-40C8-8D24-E01E6F2C096B}" type="parTrans" cxnId="{46718938-FD04-43FE-8F54-260199D47C48}">
      <dgm:prSet/>
      <dgm:spPr/>
      <dgm:t>
        <a:bodyPr/>
        <a:lstStyle/>
        <a:p>
          <a:endParaRPr lang="zh-CN" altLang="en-US"/>
        </a:p>
      </dgm:t>
    </dgm:pt>
    <dgm:pt modelId="{A8603C19-5F2C-418E-B5C3-2FEADBF06B85}" type="sibTrans" cxnId="{46718938-FD04-43FE-8F54-260199D47C48}">
      <dgm:prSet/>
      <dgm:spPr/>
      <dgm:t>
        <a:bodyPr/>
        <a:lstStyle/>
        <a:p>
          <a:endParaRPr lang="zh-CN" altLang="en-US"/>
        </a:p>
      </dgm:t>
    </dgm:pt>
    <dgm:pt modelId="{2D64893B-3ED6-4B6A-B38B-89B6F44D9064}" type="pres">
      <dgm:prSet presAssocID="{3101FCD7-D195-4CC5-977B-491894906356}" presName="cycle" presStyleCnt="0">
        <dgm:presLayoutVars>
          <dgm:dir/>
          <dgm:resizeHandles val="exact"/>
        </dgm:presLayoutVars>
      </dgm:prSet>
      <dgm:spPr/>
    </dgm:pt>
    <dgm:pt modelId="{42D15CB0-ACA8-4E15-85FC-92485445746A}" type="pres">
      <dgm:prSet presAssocID="{64CB3286-2ED2-44F6-8B6E-294C8358BC8B}" presName="node" presStyleLbl="node1" presStyleIdx="0" presStyleCnt="4">
        <dgm:presLayoutVars>
          <dgm:bulletEnabled val="1"/>
        </dgm:presLayoutVars>
      </dgm:prSet>
      <dgm:spPr/>
    </dgm:pt>
    <dgm:pt modelId="{39DBA79B-CE9F-48F4-9F9D-51CFF584E748}" type="pres">
      <dgm:prSet presAssocID="{64CB3286-2ED2-44F6-8B6E-294C8358BC8B}" presName="spNode" presStyleCnt="0"/>
      <dgm:spPr/>
    </dgm:pt>
    <dgm:pt modelId="{08DE01DF-2BBC-4DDE-B35D-95764DE3225C}" type="pres">
      <dgm:prSet presAssocID="{EF4FE453-7A42-484F-8BD5-9D22A6A7F66E}" presName="sibTrans" presStyleLbl="sibTrans1D1" presStyleIdx="0" presStyleCnt="4"/>
      <dgm:spPr/>
    </dgm:pt>
    <dgm:pt modelId="{D522300C-0FD8-4B72-AA16-0FE2453A5F2F}" type="pres">
      <dgm:prSet presAssocID="{D4CFEEA4-2C0D-430B-AD8C-38FAAF96B3DC}" presName="node" presStyleLbl="node1" presStyleIdx="1" presStyleCnt="4">
        <dgm:presLayoutVars>
          <dgm:bulletEnabled val="1"/>
        </dgm:presLayoutVars>
      </dgm:prSet>
      <dgm:spPr/>
    </dgm:pt>
    <dgm:pt modelId="{6247E477-BCB5-4024-8757-F7EC6B38BA8F}" type="pres">
      <dgm:prSet presAssocID="{D4CFEEA4-2C0D-430B-AD8C-38FAAF96B3DC}" presName="spNode" presStyleCnt="0"/>
      <dgm:spPr/>
    </dgm:pt>
    <dgm:pt modelId="{749B69EC-CD7B-4D07-81C6-F605EAEEDFDD}" type="pres">
      <dgm:prSet presAssocID="{E7E24E70-118B-46AA-8609-8AE9324F2F92}" presName="sibTrans" presStyleLbl="sibTrans1D1" presStyleIdx="1" presStyleCnt="4"/>
      <dgm:spPr/>
    </dgm:pt>
    <dgm:pt modelId="{6EC05F0E-ADD9-4246-B708-214AE65EA09B}" type="pres">
      <dgm:prSet presAssocID="{8E449A44-7C78-4CEE-9EC5-753615DC5788}" presName="node" presStyleLbl="node1" presStyleIdx="2" presStyleCnt="4">
        <dgm:presLayoutVars>
          <dgm:bulletEnabled val="1"/>
        </dgm:presLayoutVars>
      </dgm:prSet>
      <dgm:spPr/>
    </dgm:pt>
    <dgm:pt modelId="{1575F924-225A-4366-B315-56ED90F3C276}" type="pres">
      <dgm:prSet presAssocID="{8E449A44-7C78-4CEE-9EC5-753615DC5788}" presName="spNode" presStyleCnt="0"/>
      <dgm:spPr/>
    </dgm:pt>
    <dgm:pt modelId="{245E8FC8-F07B-48E0-A503-0FDDCDA87DFE}" type="pres">
      <dgm:prSet presAssocID="{FEB6663F-9BEC-479F-88B8-C3D4EED6F4CC}" presName="sibTrans" presStyleLbl="sibTrans1D1" presStyleIdx="2" presStyleCnt="4"/>
      <dgm:spPr/>
    </dgm:pt>
    <dgm:pt modelId="{B24CA75D-730D-4E58-BCDB-BC0D9836936B}" type="pres">
      <dgm:prSet presAssocID="{77FFCBDC-99DC-4A8F-8062-616AB9DFDD3D}" presName="node" presStyleLbl="node1" presStyleIdx="3" presStyleCnt="4">
        <dgm:presLayoutVars>
          <dgm:bulletEnabled val="1"/>
        </dgm:presLayoutVars>
      </dgm:prSet>
      <dgm:spPr/>
    </dgm:pt>
    <dgm:pt modelId="{D00D6781-2D60-4A1A-94CD-D2884E98ED00}" type="pres">
      <dgm:prSet presAssocID="{77FFCBDC-99DC-4A8F-8062-616AB9DFDD3D}" presName="spNode" presStyleCnt="0"/>
      <dgm:spPr/>
    </dgm:pt>
    <dgm:pt modelId="{67B2195A-8657-42DA-B731-795324310685}" type="pres">
      <dgm:prSet presAssocID="{A8603C19-5F2C-418E-B5C3-2FEADBF06B85}" presName="sibTrans" presStyleLbl="sibTrans1D1" presStyleIdx="3" presStyleCnt="4"/>
      <dgm:spPr/>
    </dgm:pt>
  </dgm:ptLst>
  <dgm:cxnLst>
    <dgm:cxn modelId="{22B96E02-A321-4168-B5FF-EAE21EEEEA02}" srcId="{3101FCD7-D195-4CC5-977B-491894906356}" destId="{64CB3286-2ED2-44F6-8B6E-294C8358BC8B}" srcOrd="0" destOrd="0" parTransId="{D0427464-DBE3-4913-80FC-28411A9C58D6}" sibTransId="{EF4FE453-7A42-484F-8BD5-9D22A6A7F66E}"/>
    <dgm:cxn modelId="{A3186C19-DF3B-483F-A2F6-FF0A20552888}" type="presOf" srcId="{3101FCD7-D195-4CC5-977B-491894906356}" destId="{2D64893B-3ED6-4B6A-B38B-89B6F44D9064}" srcOrd="0" destOrd="0" presId="urn:microsoft.com/office/officeart/2005/8/layout/cycle6"/>
    <dgm:cxn modelId="{496DF530-3B23-43D2-8953-DCDEA8D1449F}" type="presOf" srcId="{64CB3286-2ED2-44F6-8B6E-294C8358BC8B}" destId="{42D15CB0-ACA8-4E15-85FC-92485445746A}" srcOrd="0" destOrd="0" presId="urn:microsoft.com/office/officeart/2005/8/layout/cycle6"/>
    <dgm:cxn modelId="{46718938-FD04-43FE-8F54-260199D47C48}" srcId="{3101FCD7-D195-4CC5-977B-491894906356}" destId="{77FFCBDC-99DC-4A8F-8062-616AB9DFDD3D}" srcOrd="3" destOrd="0" parTransId="{5E9E02FF-5B86-40C8-8D24-E01E6F2C096B}" sibTransId="{A8603C19-5F2C-418E-B5C3-2FEADBF06B85}"/>
    <dgm:cxn modelId="{75352E39-E7EA-4AE0-AC54-6FAEB0CA7244}" type="presOf" srcId="{77FFCBDC-99DC-4A8F-8062-616AB9DFDD3D}" destId="{B24CA75D-730D-4E58-BCDB-BC0D9836936B}" srcOrd="0" destOrd="0" presId="urn:microsoft.com/office/officeart/2005/8/layout/cycle6"/>
    <dgm:cxn modelId="{DF60453A-E312-447A-85A9-FFD419350188}" type="presOf" srcId="{E7E24E70-118B-46AA-8609-8AE9324F2F92}" destId="{749B69EC-CD7B-4D07-81C6-F605EAEEDFDD}" srcOrd="0" destOrd="0" presId="urn:microsoft.com/office/officeart/2005/8/layout/cycle6"/>
    <dgm:cxn modelId="{12012866-5B4E-4E4B-9AF1-951CF3C621BC}" type="presOf" srcId="{EF4FE453-7A42-484F-8BD5-9D22A6A7F66E}" destId="{08DE01DF-2BBC-4DDE-B35D-95764DE3225C}" srcOrd="0" destOrd="0" presId="urn:microsoft.com/office/officeart/2005/8/layout/cycle6"/>
    <dgm:cxn modelId="{5EC6C374-A7D6-46CD-8D8E-046EFCB5BB9B}" type="presOf" srcId="{8E449A44-7C78-4CEE-9EC5-753615DC5788}" destId="{6EC05F0E-ADD9-4246-B708-214AE65EA09B}" srcOrd="0" destOrd="0" presId="urn:microsoft.com/office/officeart/2005/8/layout/cycle6"/>
    <dgm:cxn modelId="{A5F8E174-D866-4F8F-99EC-0A9ABD3F7012}" type="presOf" srcId="{D4CFEEA4-2C0D-430B-AD8C-38FAAF96B3DC}" destId="{D522300C-0FD8-4B72-AA16-0FE2453A5F2F}" srcOrd="0" destOrd="0" presId="urn:microsoft.com/office/officeart/2005/8/layout/cycle6"/>
    <dgm:cxn modelId="{42C63890-3241-46B7-9EA6-AB2A7164E8C6}" type="presOf" srcId="{A8603C19-5F2C-418E-B5C3-2FEADBF06B85}" destId="{67B2195A-8657-42DA-B731-795324310685}" srcOrd="0" destOrd="0" presId="urn:microsoft.com/office/officeart/2005/8/layout/cycle6"/>
    <dgm:cxn modelId="{D8058592-2157-4C52-8524-ADFC4E51B798}" type="presOf" srcId="{FEB6663F-9BEC-479F-88B8-C3D4EED6F4CC}" destId="{245E8FC8-F07B-48E0-A503-0FDDCDA87DFE}" srcOrd="0" destOrd="0" presId="urn:microsoft.com/office/officeart/2005/8/layout/cycle6"/>
    <dgm:cxn modelId="{DDB5EDCD-0B97-4AED-AE68-6F9C7AE9929E}" srcId="{3101FCD7-D195-4CC5-977B-491894906356}" destId="{8E449A44-7C78-4CEE-9EC5-753615DC5788}" srcOrd="2" destOrd="0" parTransId="{84F57384-4DD9-4571-92E5-11FDA7BA2095}" sibTransId="{FEB6663F-9BEC-479F-88B8-C3D4EED6F4CC}"/>
    <dgm:cxn modelId="{0AA431D8-AC37-43D6-B879-40E0DE069432}" srcId="{3101FCD7-D195-4CC5-977B-491894906356}" destId="{D4CFEEA4-2C0D-430B-AD8C-38FAAF96B3DC}" srcOrd="1" destOrd="0" parTransId="{C3EA406B-DB7B-40E7-973A-EA05E9E9DBD4}" sibTransId="{E7E24E70-118B-46AA-8609-8AE9324F2F92}"/>
    <dgm:cxn modelId="{A51E996D-E42F-4BA3-9E6D-DB04EE247BB1}" type="presParOf" srcId="{2D64893B-3ED6-4B6A-B38B-89B6F44D9064}" destId="{42D15CB0-ACA8-4E15-85FC-92485445746A}" srcOrd="0" destOrd="0" presId="urn:microsoft.com/office/officeart/2005/8/layout/cycle6"/>
    <dgm:cxn modelId="{CAF006B7-9825-4984-AB55-8503617CDAC4}" type="presParOf" srcId="{2D64893B-3ED6-4B6A-B38B-89B6F44D9064}" destId="{39DBA79B-CE9F-48F4-9F9D-51CFF584E748}" srcOrd="1" destOrd="0" presId="urn:microsoft.com/office/officeart/2005/8/layout/cycle6"/>
    <dgm:cxn modelId="{41739D4A-9369-4400-8B16-13DA0767C28D}" type="presParOf" srcId="{2D64893B-3ED6-4B6A-B38B-89B6F44D9064}" destId="{08DE01DF-2BBC-4DDE-B35D-95764DE3225C}" srcOrd="2" destOrd="0" presId="urn:microsoft.com/office/officeart/2005/8/layout/cycle6"/>
    <dgm:cxn modelId="{601C2A83-760A-4D55-86C4-026FF884375A}" type="presParOf" srcId="{2D64893B-3ED6-4B6A-B38B-89B6F44D9064}" destId="{D522300C-0FD8-4B72-AA16-0FE2453A5F2F}" srcOrd="3" destOrd="0" presId="urn:microsoft.com/office/officeart/2005/8/layout/cycle6"/>
    <dgm:cxn modelId="{A7B0E514-B330-40B0-A9B3-6ACA3C9B7F5F}" type="presParOf" srcId="{2D64893B-3ED6-4B6A-B38B-89B6F44D9064}" destId="{6247E477-BCB5-4024-8757-F7EC6B38BA8F}" srcOrd="4" destOrd="0" presId="urn:microsoft.com/office/officeart/2005/8/layout/cycle6"/>
    <dgm:cxn modelId="{D15DEF55-D19A-42F3-94F2-B27B49445F0D}" type="presParOf" srcId="{2D64893B-3ED6-4B6A-B38B-89B6F44D9064}" destId="{749B69EC-CD7B-4D07-81C6-F605EAEEDFDD}" srcOrd="5" destOrd="0" presId="urn:microsoft.com/office/officeart/2005/8/layout/cycle6"/>
    <dgm:cxn modelId="{A2BAD3D9-4DE3-4890-A773-64431A528214}" type="presParOf" srcId="{2D64893B-3ED6-4B6A-B38B-89B6F44D9064}" destId="{6EC05F0E-ADD9-4246-B708-214AE65EA09B}" srcOrd="6" destOrd="0" presId="urn:microsoft.com/office/officeart/2005/8/layout/cycle6"/>
    <dgm:cxn modelId="{576B128C-3FC0-485B-8EE5-A972ACA4EE75}" type="presParOf" srcId="{2D64893B-3ED6-4B6A-B38B-89B6F44D9064}" destId="{1575F924-225A-4366-B315-56ED90F3C276}" srcOrd="7" destOrd="0" presId="urn:microsoft.com/office/officeart/2005/8/layout/cycle6"/>
    <dgm:cxn modelId="{13A46C34-97A1-4CE6-BA4C-475915A3EAA3}" type="presParOf" srcId="{2D64893B-3ED6-4B6A-B38B-89B6F44D9064}" destId="{245E8FC8-F07B-48E0-A503-0FDDCDA87DFE}" srcOrd="8" destOrd="0" presId="urn:microsoft.com/office/officeart/2005/8/layout/cycle6"/>
    <dgm:cxn modelId="{08C3FFD7-E2D7-4637-8987-0EE1CD94F7B8}" type="presParOf" srcId="{2D64893B-3ED6-4B6A-B38B-89B6F44D9064}" destId="{B24CA75D-730D-4E58-BCDB-BC0D9836936B}" srcOrd="9" destOrd="0" presId="urn:microsoft.com/office/officeart/2005/8/layout/cycle6"/>
    <dgm:cxn modelId="{524234C8-00F4-4FB6-BF73-03A8561BB3DD}" type="presParOf" srcId="{2D64893B-3ED6-4B6A-B38B-89B6F44D9064}" destId="{D00D6781-2D60-4A1A-94CD-D2884E98ED00}" srcOrd="10" destOrd="0" presId="urn:microsoft.com/office/officeart/2005/8/layout/cycle6"/>
    <dgm:cxn modelId="{233FA5C7-2982-48F1-9DE4-C97748D369FD}" type="presParOf" srcId="{2D64893B-3ED6-4B6A-B38B-89B6F44D9064}" destId="{67B2195A-8657-42DA-B731-795324310685}"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101FCD7-D195-4CC5-977B-491894906356}"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zh-CN" altLang="en-US"/>
        </a:p>
      </dgm:t>
    </dgm:pt>
    <dgm:pt modelId="{64CB3286-2ED2-44F6-8B6E-294C8358BC8B}">
      <dgm:prSet phldrT="[文本]"/>
      <dgm:spPr/>
      <dgm:t>
        <a:bodyPr/>
        <a:lstStyle/>
        <a:p>
          <a:r>
            <a:rPr lang="zh-CN" altLang="en-US" dirty="0"/>
            <a:t>杂乱性</a:t>
          </a:r>
        </a:p>
      </dgm:t>
    </dgm:pt>
    <dgm:pt modelId="{D0427464-DBE3-4913-80FC-28411A9C58D6}" type="parTrans" cxnId="{22B96E02-A321-4168-B5FF-EAE21EEEEA02}">
      <dgm:prSet/>
      <dgm:spPr/>
      <dgm:t>
        <a:bodyPr/>
        <a:lstStyle/>
        <a:p>
          <a:endParaRPr lang="zh-CN" altLang="en-US"/>
        </a:p>
      </dgm:t>
    </dgm:pt>
    <dgm:pt modelId="{EF4FE453-7A42-484F-8BD5-9D22A6A7F66E}" type="sibTrans" cxnId="{22B96E02-A321-4168-B5FF-EAE21EEEEA02}">
      <dgm:prSet/>
      <dgm:spPr/>
      <dgm:t>
        <a:bodyPr/>
        <a:lstStyle/>
        <a:p>
          <a:endParaRPr lang="zh-CN" altLang="en-US"/>
        </a:p>
      </dgm:t>
    </dgm:pt>
    <dgm:pt modelId="{D4CFEEA4-2C0D-430B-AD8C-38FAAF96B3DC}">
      <dgm:prSet phldrT="[文本]"/>
      <dgm:spPr/>
      <dgm:t>
        <a:bodyPr/>
        <a:lstStyle/>
        <a:p>
          <a:r>
            <a:rPr lang="zh-CN" altLang="en-US" dirty="0"/>
            <a:t>重复性</a:t>
          </a:r>
        </a:p>
      </dgm:t>
    </dgm:pt>
    <dgm:pt modelId="{C3EA406B-DB7B-40E7-973A-EA05E9E9DBD4}" type="parTrans" cxnId="{0AA431D8-AC37-43D6-B879-40E0DE069432}">
      <dgm:prSet/>
      <dgm:spPr/>
      <dgm:t>
        <a:bodyPr/>
        <a:lstStyle/>
        <a:p>
          <a:endParaRPr lang="zh-CN" altLang="en-US"/>
        </a:p>
      </dgm:t>
    </dgm:pt>
    <dgm:pt modelId="{E7E24E70-118B-46AA-8609-8AE9324F2F92}" type="sibTrans" cxnId="{0AA431D8-AC37-43D6-B879-40E0DE069432}">
      <dgm:prSet/>
      <dgm:spPr/>
      <dgm:t>
        <a:bodyPr/>
        <a:lstStyle/>
        <a:p>
          <a:endParaRPr lang="zh-CN" altLang="en-US"/>
        </a:p>
      </dgm:t>
    </dgm:pt>
    <dgm:pt modelId="{8E449A44-7C78-4CEE-9EC5-753615DC5788}">
      <dgm:prSet phldrT="[文本]"/>
      <dgm:spPr>
        <a:solidFill>
          <a:srgbClr val="C00000"/>
        </a:solidFill>
        <a:ln>
          <a:noFill/>
        </a:ln>
      </dgm:spPr>
      <dgm:t>
        <a:bodyPr/>
        <a:lstStyle/>
        <a:p>
          <a:r>
            <a:rPr lang="zh-CN" altLang="en-US" dirty="0"/>
            <a:t>不完整性</a:t>
          </a:r>
        </a:p>
      </dgm:t>
    </dgm:pt>
    <dgm:pt modelId="{84F57384-4DD9-4571-92E5-11FDA7BA2095}" type="parTrans" cxnId="{DDB5EDCD-0B97-4AED-AE68-6F9C7AE9929E}">
      <dgm:prSet/>
      <dgm:spPr/>
      <dgm:t>
        <a:bodyPr/>
        <a:lstStyle/>
        <a:p>
          <a:endParaRPr lang="zh-CN" altLang="en-US"/>
        </a:p>
      </dgm:t>
    </dgm:pt>
    <dgm:pt modelId="{FEB6663F-9BEC-479F-88B8-C3D4EED6F4CC}" type="sibTrans" cxnId="{DDB5EDCD-0B97-4AED-AE68-6F9C7AE9929E}">
      <dgm:prSet/>
      <dgm:spPr/>
      <dgm:t>
        <a:bodyPr/>
        <a:lstStyle/>
        <a:p>
          <a:endParaRPr lang="zh-CN" altLang="en-US"/>
        </a:p>
      </dgm:t>
    </dgm:pt>
    <dgm:pt modelId="{77FFCBDC-99DC-4A8F-8062-616AB9DFDD3D}">
      <dgm:prSet phldrT="[文本]"/>
      <dgm:spPr/>
      <dgm:t>
        <a:bodyPr/>
        <a:lstStyle/>
        <a:p>
          <a:r>
            <a:rPr lang="zh-CN" altLang="en-US" dirty="0"/>
            <a:t>存在噪声</a:t>
          </a:r>
        </a:p>
      </dgm:t>
    </dgm:pt>
    <dgm:pt modelId="{5E9E02FF-5B86-40C8-8D24-E01E6F2C096B}" type="parTrans" cxnId="{46718938-FD04-43FE-8F54-260199D47C48}">
      <dgm:prSet/>
      <dgm:spPr/>
      <dgm:t>
        <a:bodyPr/>
        <a:lstStyle/>
        <a:p>
          <a:endParaRPr lang="zh-CN" altLang="en-US"/>
        </a:p>
      </dgm:t>
    </dgm:pt>
    <dgm:pt modelId="{A8603C19-5F2C-418E-B5C3-2FEADBF06B85}" type="sibTrans" cxnId="{46718938-FD04-43FE-8F54-260199D47C48}">
      <dgm:prSet/>
      <dgm:spPr/>
      <dgm:t>
        <a:bodyPr/>
        <a:lstStyle/>
        <a:p>
          <a:endParaRPr lang="zh-CN" altLang="en-US"/>
        </a:p>
      </dgm:t>
    </dgm:pt>
    <dgm:pt modelId="{2D64893B-3ED6-4B6A-B38B-89B6F44D9064}" type="pres">
      <dgm:prSet presAssocID="{3101FCD7-D195-4CC5-977B-491894906356}" presName="cycle" presStyleCnt="0">
        <dgm:presLayoutVars>
          <dgm:dir/>
          <dgm:resizeHandles val="exact"/>
        </dgm:presLayoutVars>
      </dgm:prSet>
      <dgm:spPr/>
    </dgm:pt>
    <dgm:pt modelId="{42D15CB0-ACA8-4E15-85FC-92485445746A}" type="pres">
      <dgm:prSet presAssocID="{64CB3286-2ED2-44F6-8B6E-294C8358BC8B}" presName="node" presStyleLbl="node1" presStyleIdx="0" presStyleCnt="4">
        <dgm:presLayoutVars>
          <dgm:bulletEnabled val="1"/>
        </dgm:presLayoutVars>
      </dgm:prSet>
      <dgm:spPr/>
    </dgm:pt>
    <dgm:pt modelId="{39DBA79B-CE9F-48F4-9F9D-51CFF584E748}" type="pres">
      <dgm:prSet presAssocID="{64CB3286-2ED2-44F6-8B6E-294C8358BC8B}" presName="spNode" presStyleCnt="0"/>
      <dgm:spPr/>
    </dgm:pt>
    <dgm:pt modelId="{08DE01DF-2BBC-4DDE-B35D-95764DE3225C}" type="pres">
      <dgm:prSet presAssocID="{EF4FE453-7A42-484F-8BD5-9D22A6A7F66E}" presName="sibTrans" presStyleLbl="sibTrans1D1" presStyleIdx="0" presStyleCnt="4"/>
      <dgm:spPr/>
    </dgm:pt>
    <dgm:pt modelId="{D522300C-0FD8-4B72-AA16-0FE2453A5F2F}" type="pres">
      <dgm:prSet presAssocID="{D4CFEEA4-2C0D-430B-AD8C-38FAAF96B3DC}" presName="node" presStyleLbl="node1" presStyleIdx="1" presStyleCnt="4">
        <dgm:presLayoutVars>
          <dgm:bulletEnabled val="1"/>
        </dgm:presLayoutVars>
      </dgm:prSet>
      <dgm:spPr/>
    </dgm:pt>
    <dgm:pt modelId="{6247E477-BCB5-4024-8757-F7EC6B38BA8F}" type="pres">
      <dgm:prSet presAssocID="{D4CFEEA4-2C0D-430B-AD8C-38FAAF96B3DC}" presName="spNode" presStyleCnt="0"/>
      <dgm:spPr/>
    </dgm:pt>
    <dgm:pt modelId="{749B69EC-CD7B-4D07-81C6-F605EAEEDFDD}" type="pres">
      <dgm:prSet presAssocID="{E7E24E70-118B-46AA-8609-8AE9324F2F92}" presName="sibTrans" presStyleLbl="sibTrans1D1" presStyleIdx="1" presStyleCnt="4"/>
      <dgm:spPr/>
    </dgm:pt>
    <dgm:pt modelId="{6EC05F0E-ADD9-4246-B708-214AE65EA09B}" type="pres">
      <dgm:prSet presAssocID="{8E449A44-7C78-4CEE-9EC5-753615DC5788}" presName="node" presStyleLbl="node1" presStyleIdx="2" presStyleCnt="4">
        <dgm:presLayoutVars>
          <dgm:bulletEnabled val="1"/>
        </dgm:presLayoutVars>
      </dgm:prSet>
      <dgm:spPr/>
    </dgm:pt>
    <dgm:pt modelId="{1575F924-225A-4366-B315-56ED90F3C276}" type="pres">
      <dgm:prSet presAssocID="{8E449A44-7C78-4CEE-9EC5-753615DC5788}" presName="spNode" presStyleCnt="0"/>
      <dgm:spPr/>
    </dgm:pt>
    <dgm:pt modelId="{245E8FC8-F07B-48E0-A503-0FDDCDA87DFE}" type="pres">
      <dgm:prSet presAssocID="{FEB6663F-9BEC-479F-88B8-C3D4EED6F4CC}" presName="sibTrans" presStyleLbl="sibTrans1D1" presStyleIdx="2" presStyleCnt="4"/>
      <dgm:spPr/>
    </dgm:pt>
    <dgm:pt modelId="{B24CA75D-730D-4E58-BCDB-BC0D9836936B}" type="pres">
      <dgm:prSet presAssocID="{77FFCBDC-99DC-4A8F-8062-616AB9DFDD3D}" presName="node" presStyleLbl="node1" presStyleIdx="3" presStyleCnt="4">
        <dgm:presLayoutVars>
          <dgm:bulletEnabled val="1"/>
        </dgm:presLayoutVars>
      </dgm:prSet>
      <dgm:spPr/>
    </dgm:pt>
    <dgm:pt modelId="{D00D6781-2D60-4A1A-94CD-D2884E98ED00}" type="pres">
      <dgm:prSet presAssocID="{77FFCBDC-99DC-4A8F-8062-616AB9DFDD3D}" presName="spNode" presStyleCnt="0"/>
      <dgm:spPr/>
    </dgm:pt>
    <dgm:pt modelId="{67B2195A-8657-42DA-B731-795324310685}" type="pres">
      <dgm:prSet presAssocID="{A8603C19-5F2C-418E-B5C3-2FEADBF06B85}" presName="sibTrans" presStyleLbl="sibTrans1D1" presStyleIdx="3" presStyleCnt="4"/>
      <dgm:spPr/>
    </dgm:pt>
  </dgm:ptLst>
  <dgm:cxnLst>
    <dgm:cxn modelId="{22B96E02-A321-4168-B5FF-EAE21EEEEA02}" srcId="{3101FCD7-D195-4CC5-977B-491894906356}" destId="{64CB3286-2ED2-44F6-8B6E-294C8358BC8B}" srcOrd="0" destOrd="0" parTransId="{D0427464-DBE3-4913-80FC-28411A9C58D6}" sibTransId="{EF4FE453-7A42-484F-8BD5-9D22A6A7F66E}"/>
    <dgm:cxn modelId="{A3186C19-DF3B-483F-A2F6-FF0A20552888}" type="presOf" srcId="{3101FCD7-D195-4CC5-977B-491894906356}" destId="{2D64893B-3ED6-4B6A-B38B-89B6F44D9064}" srcOrd="0" destOrd="0" presId="urn:microsoft.com/office/officeart/2005/8/layout/cycle6"/>
    <dgm:cxn modelId="{496DF530-3B23-43D2-8953-DCDEA8D1449F}" type="presOf" srcId="{64CB3286-2ED2-44F6-8B6E-294C8358BC8B}" destId="{42D15CB0-ACA8-4E15-85FC-92485445746A}" srcOrd="0" destOrd="0" presId="urn:microsoft.com/office/officeart/2005/8/layout/cycle6"/>
    <dgm:cxn modelId="{46718938-FD04-43FE-8F54-260199D47C48}" srcId="{3101FCD7-D195-4CC5-977B-491894906356}" destId="{77FFCBDC-99DC-4A8F-8062-616AB9DFDD3D}" srcOrd="3" destOrd="0" parTransId="{5E9E02FF-5B86-40C8-8D24-E01E6F2C096B}" sibTransId="{A8603C19-5F2C-418E-B5C3-2FEADBF06B85}"/>
    <dgm:cxn modelId="{75352E39-E7EA-4AE0-AC54-6FAEB0CA7244}" type="presOf" srcId="{77FFCBDC-99DC-4A8F-8062-616AB9DFDD3D}" destId="{B24CA75D-730D-4E58-BCDB-BC0D9836936B}" srcOrd="0" destOrd="0" presId="urn:microsoft.com/office/officeart/2005/8/layout/cycle6"/>
    <dgm:cxn modelId="{DF60453A-E312-447A-85A9-FFD419350188}" type="presOf" srcId="{E7E24E70-118B-46AA-8609-8AE9324F2F92}" destId="{749B69EC-CD7B-4D07-81C6-F605EAEEDFDD}" srcOrd="0" destOrd="0" presId="urn:microsoft.com/office/officeart/2005/8/layout/cycle6"/>
    <dgm:cxn modelId="{12012866-5B4E-4E4B-9AF1-951CF3C621BC}" type="presOf" srcId="{EF4FE453-7A42-484F-8BD5-9D22A6A7F66E}" destId="{08DE01DF-2BBC-4DDE-B35D-95764DE3225C}" srcOrd="0" destOrd="0" presId="urn:microsoft.com/office/officeart/2005/8/layout/cycle6"/>
    <dgm:cxn modelId="{5EC6C374-A7D6-46CD-8D8E-046EFCB5BB9B}" type="presOf" srcId="{8E449A44-7C78-4CEE-9EC5-753615DC5788}" destId="{6EC05F0E-ADD9-4246-B708-214AE65EA09B}" srcOrd="0" destOrd="0" presId="urn:microsoft.com/office/officeart/2005/8/layout/cycle6"/>
    <dgm:cxn modelId="{A5F8E174-D866-4F8F-99EC-0A9ABD3F7012}" type="presOf" srcId="{D4CFEEA4-2C0D-430B-AD8C-38FAAF96B3DC}" destId="{D522300C-0FD8-4B72-AA16-0FE2453A5F2F}" srcOrd="0" destOrd="0" presId="urn:microsoft.com/office/officeart/2005/8/layout/cycle6"/>
    <dgm:cxn modelId="{42C63890-3241-46B7-9EA6-AB2A7164E8C6}" type="presOf" srcId="{A8603C19-5F2C-418E-B5C3-2FEADBF06B85}" destId="{67B2195A-8657-42DA-B731-795324310685}" srcOrd="0" destOrd="0" presId="urn:microsoft.com/office/officeart/2005/8/layout/cycle6"/>
    <dgm:cxn modelId="{D8058592-2157-4C52-8524-ADFC4E51B798}" type="presOf" srcId="{FEB6663F-9BEC-479F-88B8-C3D4EED6F4CC}" destId="{245E8FC8-F07B-48E0-A503-0FDDCDA87DFE}" srcOrd="0" destOrd="0" presId="urn:microsoft.com/office/officeart/2005/8/layout/cycle6"/>
    <dgm:cxn modelId="{DDB5EDCD-0B97-4AED-AE68-6F9C7AE9929E}" srcId="{3101FCD7-D195-4CC5-977B-491894906356}" destId="{8E449A44-7C78-4CEE-9EC5-753615DC5788}" srcOrd="2" destOrd="0" parTransId="{84F57384-4DD9-4571-92E5-11FDA7BA2095}" sibTransId="{FEB6663F-9BEC-479F-88B8-C3D4EED6F4CC}"/>
    <dgm:cxn modelId="{0AA431D8-AC37-43D6-B879-40E0DE069432}" srcId="{3101FCD7-D195-4CC5-977B-491894906356}" destId="{D4CFEEA4-2C0D-430B-AD8C-38FAAF96B3DC}" srcOrd="1" destOrd="0" parTransId="{C3EA406B-DB7B-40E7-973A-EA05E9E9DBD4}" sibTransId="{E7E24E70-118B-46AA-8609-8AE9324F2F92}"/>
    <dgm:cxn modelId="{A51E996D-E42F-4BA3-9E6D-DB04EE247BB1}" type="presParOf" srcId="{2D64893B-3ED6-4B6A-B38B-89B6F44D9064}" destId="{42D15CB0-ACA8-4E15-85FC-92485445746A}" srcOrd="0" destOrd="0" presId="urn:microsoft.com/office/officeart/2005/8/layout/cycle6"/>
    <dgm:cxn modelId="{CAF006B7-9825-4984-AB55-8503617CDAC4}" type="presParOf" srcId="{2D64893B-3ED6-4B6A-B38B-89B6F44D9064}" destId="{39DBA79B-CE9F-48F4-9F9D-51CFF584E748}" srcOrd="1" destOrd="0" presId="urn:microsoft.com/office/officeart/2005/8/layout/cycle6"/>
    <dgm:cxn modelId="{41739D4A-9369-4400-8B16-13DA0767C28D}" type="presParOf" srcId="{2D64893B-3ED6-4B6A-B38B-89B6F44D9064}" destId="{08DE01DF-2BBC-4DDE-B35D-95764DE3225C}" srcOrd="2" destOrd="0" presId="urn:microsoft.com/office/officeart/2005/8/layout/cycle6"/>
    <dgm:cxn modelId="{601C2A83-760A-4D55-86C4-026FF884375A}" type="presParOf" srcId="{2D64893B-3ED6-4B6A-B38B-89B6F44D9064}" destId="{D522300C-0FD8-4B72-AA16-0FE2453A5F2F}" srcOrd="3" destOrd="0" presId="urn:microsoft.com/office/officeart/2005/8/layout/cycle6"/>
    <dgm:cxn modelId="{A7B0E514-B330-40B0-A9B3-6ACA3C9B7F5F}" type="presParOf" srcId="{2D64893B-3ED6-4B6A-B38B-89B6F44D9064}" destId="{6247E477-BCB5-4024-8757-F7EC6B38BA8F}" srcOrd="4" destOrd="0" presId="urn:microsoft.com/office/officeart/2005/8/layout/cycle6"/>
    <dgm:cxn modelId="{D15DEF55-D19A-42F3-94F2-B27B49445F0D}" type="presParOf" srcId="{2D64893B-3ED6-4B6A-B38B-89B6F44D9064}" destId="{749B69EC-CD7B-4D07-81C6-F605EAEEDFDD}" srcOrd="5" destOrd="0" presId="urn:microsoft.com/office/officeart/2005/8/layout/cycle6"/>
    <dgm:cxn modelId="{A2BAD3D9-4DE3-4890-A773-64431A528214}" type="presParOf" srcId="{2D64893B-3ED6-4B6A-B38B-89B6F44D9064}" destId="{6EC05F0E-ADD9-4246-B708-214AE65EA09B}" srcOrd="6" destOrd="0" presId="urn:microsoft.com/office/officeart/2005/8/layout/cycle6"/>
    <dgm:cxn modelId="{576B128C-3FC0-485B-8EE5-A972ACA4EE75}" type="presParOf" srcId="{2D64893B-3ED6-4B6A-B38B-89B6F44D9064}" destId="{1575F924-225A-4366-B315-56ED90F3C276}" srcOrd="7" destOrd="0" presId="urn:microsoft.com/office/officeart/2005/8/layout/cycle6"/>
    <dgm:cxn modelId="{13A46C34-97A1-4CE6-BA4C-475915A3EAA3}" type="presParOf" srcId="{2D64893B-3ED6-4B6A-B38B-89B6F44D9064}" destId="{245E8FC8-F07B-48E0-A503-0FDDCDA87DFE}" srcOrd="8" destOrd="0" presId="urn:microsoft.com/office/officeart/2005/8/layout/cycle6"/>
    <dgm:cxn modelId="{08C3FFD7-E2D7-4637-8987-0EE1CD94F7B8}" type="presParOf" srcId="{2D64893B-3ED6-4B6A-B38B-89B6F44D9064}" destId="{B24CA75D-730D-4E58-BCDB-BC0D9836936B}" srcOrd="9" destOrd="0" presId="urn:microsoft.com/office/officeart/2005/8/layout/cycle6"/>
    <dgm:cxn modelId="{524234C8-00F4-4FB6-BF73-03A8561BB3DD}" type="presParOf" srcId="{2D64893B-3ED6-4B6A-B38B-89B6F44D9064}" destId="{D00D6781-2D60-4A1A-94CD-D2884E98ED00}" srcOrd="10" destOrd="0" presId="urn:microsoft.com/office/officeart/2005/8/layout/cycle6"/>
    <dgm:cxn modelId="{233FA5C7-2982-48F1-9DE4-C97748D369FD}" type="presParOf" srcId="{2D64893B-3ED6-4B6A-B38B-89B6F44D9064}" destId="{67B2195A-8657-42DA-B731-795324310685}"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101FCD7-D195-4CC5-977B-491894906356}"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zh-CN" altLang="en-US"/>
        </a:p>
      </dgm:t>
    </dgm:pt>
    <dgm:pt modelId="{64CB3286-2ED2-44F6-8B6E-294C8358BC8B}">
      <dgm:prSet phldrT="[文本]"/>
      <dgm:spPr/>
      <dgm:t>
        <a:bodyPr/>
        <a:lstStyle/>
        <a:p>
          <a:r>
            <a:rPr lang="zh-CN" altLang="en-US" dirty="0"/>
            <a:t>杂乱性</a:t>
          </a:r>
        </a:p>
      </dgm:t>
    </dgm:pt>
    <dgm:pt modelId="{D0427464-DBE3-4913-80FC-28411A9C58D6}" type="parTrans" cxnId="{22B96E02-A321-4168-B5FF-EAE21EEEEA02}">
      <dgm:prSet/>
      <dgm:spPr/>
      <dgm:t>
        <a:bodyPr/>
        <a:lstStyle/>
        <a:p>
          <a:endParaRPr lang="zh-CN" altLang="en-US"/>
        </a:p>
      </dgm:t>
    </dgm:pt>
    <dgm:pt modelId="{EF4FE453-7A42-484F-8BD5-9D22A6A7F66E}" type="sibTrans" cxnId="{22B96E02-A321-4168-B5FF-EAE21EEEEA02}">
      <dgm:prSet/>
      <dgm:spPr/>
      <dgm:t>
        <a:bodyPr/>
        <a:lstStyle/>
        <a:p>
          <a:endParaRPr lang="zh-CN" altLang="en-US"/>
        </a:p>
      </dgm:t>
    </dgm:pt>
    <dgm:pt modelId="{D4CFEEA4-2C0D-430B-AD8C-38FAAF96B3DC}">
      <dgm:prSet phldrT="[文本]"/>
      <dgm:spPr/>
      <dgm:t>
        <a:bodyPr/>
        <a:lstStyle/>
        <a:p>
          <a:r>
            <a:rPr lang="zh-CN" altLang="en-US" dirty="0"/>
            <a:t>重复性</a:t>
          </a:r>
        </a:p>
      </dgm:t>
    </dgm:pt>
    <dgm:pt modelId="{C3EA406B-DB7B-40E7-973A-EA05E9E9DBD4}" type="parTrans" cxnId="{0AA431D8-AC37-43D6-B879-40E0DE069432}">
      <dgm:prSet/>
      <dgm:spPr/>
      <dgm:t>
        <a:bodyPr/>
        <a:lstStyle/>
        <a:p>
          <a:endParaRPr lang="zh-CN" altLang="en-US"/>
        </a:p>
      </dgm:t>
    </dgm:pt>
    <dgm:pt modelId="{E7E24E70-118B-46AA-8609-8AE9324F2F92}" type="sibTrans" cxnId="{0AA431D8-AC37-43D6-B879-40E0DE069432}">
      <dgm:prSet/>
      <dgm:spPr/>
      <dgm:t>
        <a:bodyPr/>
        <a:lstStyle/>
        <a:p>
          <a:endParaRPr lang="zh-CN" altLang="en-US"/>
        </a:p>
      </dgm:t>
    </dgm:pt>
    <dgm:pt modelId="{8E449A44-7C78-4CEE-9EC5-753615DC5788}">
      <dgm:prSet phldrT="[文本]"/>
      <dgm:spPr/>
      <dgm:t>
        <a:bodyPr/>
        <a:lstStyle/>
        <a:p>
          <a:r>
            <a:rPr lang="zh-CN" altLang="en-US" dirty="0"/>
            <a:t>不完整性</a:t>
          </a:r>
        </a:p>
      </dgm:t>
    </dgm:pt>
    <dgm:pt modelId="{84F57384-4DD9-4571-92E5-11FDA7BA2095}" type="parTrans" cxnId="{DDB5EDCD-0B97-4AED-AE68-6F9C7AE9929E}">
      <dgm:prSet/>
      <dgm:spPr/>
      <dgm:t>
        <a:bodyPr/>
        <a:lstStyle/>
        <a:p>
          <a:endParaRPr lang="zh-CN" altLang="en-US"/>
        </a:p>
      </dgm:t>
    </dgm:pt>
    <dgm:pt modelId="{FEB6663F-9BEC-479F-88B8-C3D4EED6F4CC}" type="sibTrans" cxnId="{DDB5EDCD-0B97-4AED-AE68-6F9C7AE9929E}">
      <dgm:prSet/>
      <dgm:spPr/>
      <dgm:t>
        <a:bodyPr/>
        <a:lstStyle/>
        <a:p>
          <a:endParaRPr lang="zh-CN" altLang="en-US"/>
        </a:p>
      </dgm:t>
    </dgm:pt>
    <dgm:pt modelId="{77FFCBDC-99DC-4A8F-8062-616AB9DFDD3D}">
      <dgm:prSet phldrT="[文本]"/>
      <dgm:spPr>
        <a:solidFill>
          <a:srgbClr val="C00000"/>
        </a:solidFill>
        <a:ln>
          <a:noFill/>
        </a:ln>
      </dgm:spPr>
      <dgm:t>
        <a:bodyPr/>
        <a:lstStyle/>
        <a:p>
          <a:r>
            <a:rPr lang="zh-CN" altLang="en-US" dirty="0"/>
            <a:t>存在噪声</a:t>
          </a:r>
        </a:p>
      </dgm:t>
    </dgm:pt>
    <dgm:pt modelId="{5E9E02FF-5B86-40C8-8D24-E01E6F2C096B}" type="parTrans" cxnId="{46718938-FD04-43FE-8F54-260199D47C48}">
      <dgm:prSet/>
      <dgm:spPr/>
      <dgm:t>
        <a:bodyPr/>
        <a:lstStyle/>
        <a:p>
          <a:endParaRPr lang="zh-CN" altLang="en-US"/>
        </a:p>
      </dgm:t>
    </dgm:pt>
    <dgm:pt modelId="{A8603C19-5F2C-418E-B5C3-2FEADBF06B85}" type="sibTrans" cxnId="{46718938-FD04-43FE-8F54-260199D47C48}">
      <dgm:prSet/>
      <dgm:spPr/>
      <dgm:t>
        <a:bodyPr/>
        <a:lstStyle/>
        <a:p>
          <a:endParaRPr lang="zh-CN" altLang="en-US"/>
        </a:p>
      </dgm:t>
    </dgm:pt>
    <dgm:pt modelId="{2D64893B-3ED6-4B6A-B38B-89B6F44D9064}" type="pres">
      <dgm:prSet presAssocID="{3101FCD7-D195-4CC5-977B-491894906356}" presName="cycle" presStyleCnt="0">
        <dgm:presLayoutVars>
          <dgm:dir/>
          <dgm:resizeHandles val="exact"/>
        </dgm:presLayoutVars>
      </dgm:prSet>
      <dgm:spPr/>
    </dgm:pt>
    <dgm:pt modelId="{42D15CB0-ACA8-4E15-85FC-92485445746A}" type="pres">
      <dgm:prSet presAssocID="{64CB3286-2ED2-44F6-8B6E-294C8358BC8B}" presName="node" presStyleLbl="node1" presStyleIdx="0" presStyleCnt="4">
        <dgm:presLayoutVars>
          <dgm:bulletEnabled val="1"/>
        </dgm:presLayoutVars>
      </dgm:prSet>
      <dgm:spPr/>
    </dgm:pt>
    <dgm:pt modelId="{39DBA79B-CE9F-48F4-9F9D-51CFF584E748}" type="pres">
      <dgm:prSet presAssocID="{64CB3286-2ED2-44F6-8B6E-294C8358BC8B}" presName="spNode" presStyleCnt="0"/>
      <dgm:spPr/>
    </dgm:pt>
    <dgm:pt modelId="{08DE01DF-2BBC-4DDE-B35D-95764DE3225C}" type="pres">
      <dgm:prSet presAssocID="{EF4FE453-7A42-484F-8BD5-9D22A6A7F66E}" presName="sibTrans" presStyleLbl="sibTrans1D1" presStyleIdx="0" presStyleCnt="4"/>
      <dgm:spPr/>
    </dgm:pt>
    <dgm:pt modelId="{D522300C-0FD8-4B72-AA16-0FE2453A5F2F}" type="pres">
      <dgm:prSet presAssocID="{D4CFEEA4-2C0D-430B-AD8C-38FAAF96B3DC}" presName="node" presStyleLbl="node1" presStyleIdx="1" presStyleCnt="4">
        <dgm:presLayoutVars>
          <dgm:bulletEnabled val="1"/>
        </dgm:presLayoutVars>
      </dgm:prSet>
      <dgm:spPr/>
    </dgm:pt>
    <dgm:pt modelId="{6247E477-BCB5-4024-8757-F7EC6B38BA8F}" type="pres">
      <dgm:prSet presAssocID="{D4CFEEA4-2C0D-430B-AD8C-38FAAF96B3DC}" presName="spNode" presStyleCnt="0"/>
      <dgm:spPr/>
    </dgm:pt>
    <dgm:pt modelId="{749B69EC-CD7B-4D07-81C6-F605EAEEDFDD}" type="pres">
      <dgm:prSet presAssocID="{E7E24E70-118B-46AA-8609-8AE9324F2F92}" presName="sibTrans" presStyleLbl="sibTrans1D1" presStyleIdx="1" presStyleCnt="4"/>
      <dgm:spPr/>
    </dgm:pt>
    <dgm:pt modelId="{6EC05F0E-ADD9-4246-B708-214AE65EA09B}" type="pres">
      <dgm:prSet presAssocID="{8E449A44-7C78-4CEE-9EC5-753615DC5788}" presName="node" presStyleLbl="node1" presStyleIdx="2" presStyleCnt="4">
        <dgm:presLayoutVars>
          <dgm:bulletEnabled val="1"/>
        </dgm:presLayoutVars>
      </dgm:prSet>
      <dgm:spPr/>
    </dgm:pt>
    <dgm:pt modelId="{1575F924-225A-4366-B315-56ED90F3C276}" type="pres">
      <dgm:prSet presAssocID="{8E449A44-7C78-4CEE-9EC5-753615DC5788}" presName="spNode" presStyleCnt="0"/>
      <dgm:spPr/>
    </dgm:pt>
    <dgm:pt modelId="{245E8FC8-F07B-48E0-A503-0FDDCDA87DFE}" type="pres">
      <dgm:prSet presAssocID="{FEB6663F-9BEC-479F-88B8-C3D4EED6F4CC}" presName="sibTrans" presStyleLbl="sibTrans1D1" presStyleIdx="2" presStyleCnt="4"/>
      <dgm:spPr/>
    </dgm:pt>
    <dgm:pt modelId="{B24CA75D-730D-4E58-BCDB-BC0D9836936B}" type="pres">
      <dgm:prSet presAssocID="{77FFCBDC-99DC-4A8F-8062-616AB9DFDD3D}" presName="node" presStyleLbl="node1" presStyleIdx="3" presStyleCnt="4">
        <dgm:presLayoutVars>
          <dgm:bulletEnabled val="1"/>
        </dgm:presLayoutVars>
      </dgm:prSet>
      <dgm:spPr/>
    </dgm:pt>
    <dgm:pt modelId="{D00D6781-2D60-4A1A-94CD-D2884E98ED00}" type="pres">
      <dgm:prSet presAssocID="{77FFCBDC-99DC-4A8F-8062-616AB9DFDD3D}" presName="spNode" presStyleCnt="0"/>
      <dgm:spPr/>
    </dgm:pt>
    <dgm:pt modelId="{67B2195A-8657-42DA-B731-795324310685}" type="pres">
      <dgm:prSet presAssocID="{A8603C19-5F2C-418E-B5C3-2FEADBF06B85}" presName="sibTrans" presStyleLbl="sibTrans1D1" presStyleIdx="3" presStyleCnt="4"/>
      <dgm:spPr/>
    </dgm:pt>
  </dgm:ptLst>
  <dgm:cxnLst>
    <dgm:cxn modelId="{22B96E02-A321-4168-B5FF-EAE21EEEEA02}" srcId="{3101FCD7-D195-4CC5-977B-491894906356}" destId="{64CB3286-2ED2-44F6-8B6E-294C8358BC8B}" srcOrd="0" destOrd="0" parTransId="{D0427464-DBE3-4913-80FC-28411A9C58D6}" sibTransId="{EF4FE453-7A42-484F-8BD5-9D22A6A7F66E}"/>
    <dgm:cxn modelId="{A3186C19-DF3B-483F-A2F6-FF0A20552888}" type="presOf" srcId="{3101FCD7-D195-4CC5-977B-491894906356}" destId="{2D64893B-3ED6-4B6A-B38B-89B6F44D9064}" srcOrd="0" destOrd="0" presId="urn:microsoft.com/office/officeart/2005/8/layout/cycle6"/>
    <dgm:cxn modelId="{496DF530-3B23-43D2-8953-DCDEA8D1449F}" type="presOf" srcId="{64CB3286-2ED2-44F6-8B6E-294C8358BC8B}" destId="{42D15CB0-ACA8-4E15-85FC-92485445746A}" srcOrd="0" destOrd="0" presId="urn:microsoft.com/office/officeart/2005/8/layout/cycle6"/>
    <dgm:cxn modelId="{46718938-FD04-43FE-8F54-260199D47C48}" srcId="{3101FCD7-D195-4CC5-977B-491894906356}" destId="{77FFCBDC-99DC-4A8F-8062-616AB9DFDD3D}" srcOrd="3" destOrd="0" parTransId="{5E9E02FF-5B86-40C8-8D24-E01E6F2C096B}" sibTransId="{A8603C19-5F2C-418E-B5C3-2FEADBF06B85}"/>
    <dgm:cxn modelId="{75352E39-E7EA-4AE0-AC54-6FAEB0CA7244}" type="presOf" srcId="{77FFCBDC-99DC-4A8F-8062-616AB9DFDD3D}" destId="{B24CA75D-730D-4E58-BCDB-BC0D9836936B}" srcOrd="0" destOrd="0" presId="urn:microsoft.com/office/officeart/2005/8/layout/cycle6"/>
    <dgm:cxn modelId="{DF60453A-E312-447A-85A9-FFD419350188}" type="presOf" srcId="{E7E24E70-118B-46AA-8609-8AE9324F2F92}" destId="{749B69EC-CD7B-4D07-81C6-F605EAEEDFDD}" srcOrd="0" destOrd="0" presId="urn:microsoft.com/office/officeart/2005/8/layout/cycle6"/>
    <dgm:cxn modelId="{12012866-5B4E-4E4B-9AF1-951CF3C621BC}" type="presOf" srcId="{EF4FE453-7A42-484F-8BD5-9D22A6A7F66E}" destId="{08DE01DF-2BBC-4DDE-B35D-95764DE3225C}" srcOrd="0" destOrd="0" presId="urn:microsoft.com/office/officeart/2005/8/layout/cycle6"/>
    <dgm:cxn modelId="{5EC6C374-A7D6-46CD-8D8E-046EFCB5BB9B}" type="presOf" srcId="{8E449A44-7C78-4CEE-9EC5-753615DC5788}" destId="{6EC05F0E-ADD9-4246-B708-214AE65EA09B}" srcOrd="0" destOrd="0" presId="urn:microsoft.com/office/officeart/2005/8/layout/cycle6"/>
    <dgm:cxn modelId="{A5F8E174-D866-4F8F-99EC-0A9ABD3F7012}" type="presOf" srcId="{D4CFEEA4-2C0D-430B-AD8C-38FAAF96B3DC}" destId="{D522300C-0FD8-4B72-AA16-0FE2453A5F2F}" srcOrd="0" destOrd="0" presId="urn:microsoft.com/office/officeart/2005/8/layout/cycle6"/>
    <dgm:cxn modelId="{42C63890-3241-46B7-9EA6-AB2A7164E8C6}" type="presOf" srcId="{A8603C19-5F2C-418E-B5C3-2FEADBF06B85}" destId="{67B2195A-8657-42DA-B731-795324310685}" srcOrd="0" destOrd="0" presId="urn:microsoft.com/office/officeart/2005/8/layout/cycle6"/>
    <dgm:cxn modelId="{D8058592-2157-4C52-8524-ADFC4E51B798}" type="presOf" srcId="{FEB6663F-9BEC-479F-88B8-C3D4EED6F4CC}" destId="{245E8FC8-F07B-48E0-A503-0FDDCDA87DFE}" srcOrd="0" destOrd="0" presId="urn:microsoft.com/office/officeart/2005/8/layout/cycle6"/>
    <dgm:cxn modelId="{DDB5EDCD-0B97-4AED-AE68-6F9C7AE9929E}" srcId="{3101FCD7-D195-4CC5-977B-491894906356}" destId="{8E449A44-7C78-4CEE-9EC5-753615DC5788}" srcOrd="2" destOrd="0" parTransId="{84F57384-4DD9-4571-92E5-11FDA7BA2095}" sibTransId="{FEB6663F-9BEC-479F-88B8-C3D4EED6F4CC}"/>
    <dgm:cxn modelId="{0AA431D8-AC37-43D6-B879-40E0DE069432}" srcId="{3101FCD7-D195-4CC5-977B-491894906356}" destId="{D4CFEEA4-2C0D-430B-AD8C-38FAAF96B3DC}" srcOrd="1" destOrd="0" parTransId="{C3EA406B-DB7B-40E7-973A-EA05E9E9DBD4}" sibTransId="{E7E24E70-118B-46AA-8609-8AE9324F2F92}"/>
    <dgm:cxn modelId="{A51E996D-E42F-4BA3-9E6D-DB04EE247BB1}" type="presParOf" srcId="{2D64893B-3ED6-4B6A-B38B-89B6F44D9064}" destId="{42D15CB0-ACA8-4E15-85FC-92485445746A}" srcOrd="0" destOrd="0" presId="urn:microsoft.com/office/officeart/2005/8/layout/cycle6"/>
    <dgm:cxn modelId="{CAF006B7-9825-4984-AB55-8503617CDAC4}" type="presParOf" srcId="{2D64893B-3ED6-4B6A-B38B-89B6F44D9064}" destId="{39DBA79B-CE9F-48F4-9F9D-51CFF584E748}" srcOrd="1" destOrd="0" presId="urn:microsoft.com/office/officeart/2005/8/layout/cycle6"/>
    <dgm:cxn modelId="{41739D4A-9369-4400-8B16-13DA0767C28D}" type="presParOf" srcId="{2D64893B-3ED6-4B6A-B38B-89B6F44D9064}" destId="{08DE01DF-2BBC-4DDE-B35D-95764DE3225C}" srcOrd="2" destOrd="0" presId="urn:microsoft.com/office/officeart/2005/8/layout/cycle6"/>
    <dgm:cxn modelId="{601C2A83-760A-4D55-86C4-026FF884375A}" type="presParOf" srcId="{2D64893B-3ED6-4B6A-B38B-89B6F44D9064}" destId="{D522300C-0FD8-4B72-AA16-0FE2453A5F2F}" srcOrd="3" destOrd="0" presId="urn:microsoft.com/office/officeart/2005/8/layout/cycle6"/>
    <dgm:cxn modelId="{A7B0E514-B330-40B0-A9B3-6ACA3C9B7F5F}" type="presParOf" srcId="{2D64893B-3ED6-4B6A-B38B-89B6F44D9064}" destId="{6247E477-BCB5-4024-8757-F7EC6B38BA8F}" srcOrd="4" destOrd="0" presId="urn:microsoft.com/office/officeart/2005/8/layout/cycle6"/>
    <dgm:cxn modelId="{D15DEF55-D19A-42F3-94F2-B27B49445F0D}" type="presParOf" srcId="{2D64893B-3ED6-4B6A-B38B-89B6F44D9064}" destId="{749B69EC-CD7B-4D07-81C6-F605EAEEDFDD}" srcOrd="5" destOrd="0" presId="urn:microsoft.com/office/officeart/2005/8/layout/cycle6"/>
    <dgm:cxn modelId="{A2BAD3D9-4DE3-4890-A773-64431A528214}" type="presParOf" srcId="{2D64893B-3ED6-4B6A-B38B-89B6F44D9064}" destId="{6EC05F0E-ADD9-4246-B708-214AE65EA09B}" srcOrd="6" destOrd="0" presId="urn:microsoft.com/office/officeart/2005/8/layout/cycle6"/>
    <dgm:cxn modelId="{576B128C-3FC0-485B-8EE5-A972ACA4EE75}" type="presParOf" srcId="{2D64893B-3ED6-4B6A-B38B-89B6F44D9064}" destId="{1575F924-225A-4366-B315-56ED90F3C276}" srcOrd="7" destOrd="0" presId="urn:microsoft.com/office/officeart/2005/8/layout/cycle6"/>
    <dgm:cxn modelId="{13A46C34-97A1-4CE6-BA4C-475915A3EAA3}" type="presParOf" srcId="{2D64893B-3ED6-4B6A-B38B-89B6F44D9064}" destId="{245E8FC8-F07B-48E0-A503-0FDDCDA87DFE}" srcOrd="8" destOrd="0" presId="urn:microsoft.com/office/officeart/2005/8/layout/cycle6"/>
    <dgm:cxn modelId="{08C3FFD7-E2D7-4637-8987-0EE1CD94F7B8}" type="presParOf" srcId="{2D64893B-3ED6-4B6A-B38B-89B6F44D9064}" destId="{B24CA75D-730D-4E58-BCDB-BC0D9836936B}" srcOrd="9" destOrd="0" presId="urn:microsoft.com/office/officeart/2005/8/layout/cycle6"/>
    <dgm:cxn modelId="{524234C8-00F4-4FB6-BF73-03A8561BB3DD}" type="presParOf" srcId="{2D64893B-3ED6-4B6A-B38B-89B6F44D9064}" destId="{D00D6781-2D60-4A1A-94CD-D2884E98ED00}" srcOrd="10" destOrd="0" presId="urn:microsoft.com/office/officeart/2005/8/layout/cycle6"/>
    <dgm:cxn modelId="{233FA5C7-2982-48F1-9DE4-C97748D369FD}" type="presParOf" srcId="{2D64893B-3ED6-4B6A-B38B-89B6F44D9064}" destId="{67B2195A-8657-42DA-B731-795324310685}"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dgm:t>
        <a:bodyPr/>
        <a:lstStyle/>
        <a:p>
          <a:r>
            <a:rPr lang="zh-CN" altLang="en-US" dirty="0"/>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dgm:t>
        <a:bodyPr/>
        <a:lstStyle/>
        <a:p>
          <a:r>
            <a:rPr lang="zh-CN" altLang="en-US" dirty="0"/>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dgm:t>
        <a:bodyPr/>
        <a:lstStyle/>
        <a:p>
          <a:r>
            <a:rPr lang="zh-CN" altLang="en-US" dirty="0"/>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a:solidFill>
          <a:schemeClr val="accent1"/>
        </a:solidFill>
        <a:ln>
          <a:noFill/>
        </a:ln>
      </dgm:spPr>
      <dgm:t>
        <a:bodyPr/>
        <a:lstStyle/>
        <a:p>
          <a:r>
            <a:rPr lang="zh-CN" altLang="en-US" dirty="0">
              <a:solidFill>
                <a:schemeClr val="bg1"/>
              </a:solidFill>
            </a:rPr>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a:solidFill>
          <a:schemeClr val="accent1"/>
        </a:solidFill>
        <a:ln>
          <a:noFill/>
        </a:ln>
      </dgm:spPr>
      <dgm:t>
        <a:bodyPr/>
        <a:lstStyle/>
        <a:p>
          <a:r>
            <a:rPr lang="zh-CN" altLang="en-US" dirty="0">
              <a:solidFill>
                <a:schemeClr val="bg1"/>
              </a:solidFill>
            </a:rPr>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a:solidFill>
          <a:schemeClr val="accent1"/>
        </a:solidFill>
        <a:ln>
          <a:noFill/>
        </a:ln>
      </dgm:spPr>
      <dgm:t>
        <a:bodyPr/>
        <a:lstStyle/>
        <a:p>
          <a:r>
            <a:rPr lang="zh-CN" altLang="en-US" dirty="0">
              <a:solidFill>
                <a:schemeClr val="bg1"/>
              </a:solidFill>
            </a:rPr>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a:solidFill>
          <a:schemeClr val="accent1"/>
        </a:solidFill>
        <a:ln>
          <a:noFill/>
        </a:ln>
      </dgm:spPr>
      <dgm:t>
        <a:bodyPr/>
        <a:lstStyle/>
        <a:p>
          <a:r>
            <a:rPr lang="zh-CN" altLang="en-US" dirty="0">
              <a:solidFill>
                <a:schemeClr val="bg1"/>
              </a:solidFill>
            </a:rPr>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a:solidFill>
          <a:schemeClr val="accent1"/>
        </a:solidFill>
        <a:ln>
          <a:noFill/>
        </a:ln>
      </dgm:spPr>
      <dgm:t>
        <a:bodyPr/>
        <a:lstStyle/>
        <a:p>
          <a:r>
            <a:rPr lang="zh-CN" altLang="en-US" dirty="0">
              <a:solidFill>
                <a:schemeClr val="bg1"/>
              </a:solidFill>
            </a:rPr>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a:solidFill>
          <a:schemeClr val="accent1"/>
        </a:solidFill>
        <a:ln>
          <a:noFill/>
        </a:ln>
      </dgm:spPr>
      <dgm:t>
        <a:bodyPr/>
        <a:lstStyle/>
        <a:p>
          <a:r>
            <a:rPr lang="zh-CN" altLang="en-US" dirty="0">
              <a:solidFill>
                <a:schemeClr val="bg1"/>
              </a:solidFill>
            </a:rPr>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a:solidFill>
          <a:schemeClr val="accent1"/>
        </a:solidFill>
        <a:ln>
          <a:noFill/>
        </a:ln>
      </dgm:spPr>
      <dgm:t>
        <a:bodyPr/>
        <a:lstStyle/>
        <a:p>
          <a:r>
            <a:rPr lang="zh-CN" altLang="en-US" dirty="0">
              <a:solidFill>
                <a:schemeClr val="bg1"/>
              </a:solidFill>
            </a:rPr>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01FCD7-D195-4CC5-977B-491894906356}"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zh-CN" altLang="en-US"/>
        </a:p>
      </dgm:t>
    </dgm:pt>
    <dgm:pt modelId="{64CB3286-2ED2-44F6-8B6E-294C8358BC8B}">
      <dgm:prSet phldrT="[文本]"/>
      <dgm:spPr/>
      <dgm:t>
        <a:bodyPr/>
        <a:lstStyle/>
        <a:p>
          <a:r>
            <a:rPr lang="zh-CN" altLang="en-US" dirty="0"/>
            <a:t>杂乱性</a:t>
          </a:r>
        </a:p>
      </dgm:t>
    </dgm:pt>
    <dgm:pt modelId="{D0427464-DBE3-4913-80FC-28411A9C58D6}" type="parTrans" cxnId="{22B96E02-A321-4168-B5FF-EAE21EEEEA02}">
      <dgm:prSet/>
      <dgm:spPr/>
      <dgm:t>
        <a:bodyPr/>
        <a:lstStyle/>
        <a:p>
          <a:endParaRPr lang="zh-CN" altLang="en-US"/>
        </a:p>
      </dgm:t>
    </dgm:pt>
    <dgm:pt modelId="{EF4FE453-7A42-484F-8BD5-9D22A6A7F66E}" type="sibTrans" cxnId="{22B96E02-A321-4168-B5FF-EAE21EEEEA02}">
      <dgm:prSet/>
      <dgm:spPr/>
      <dgm:t>
        <a:bodyPr/>
        <a:lstStyle/>
        <a:p>
          <a:endParaRPr lang="zh-CN" altLang="en-US"/>
        </a:p>
      </dgm:t>
    </dgm:pt>
    <dgm:pt modelId="{D4CFEEA4-2C0D-430B-AD8C-38FAAF96B3DC}">
      <dgm:prSet phldrT="[文本]"/>
      <dgm:spPr/>
      <dgm:t>
        <a:bodyPr/>
        <a:lstStyle/>
        <a:p>
          <a:r>
            <a:rPr lang="zh-CN" altLang="en-US" dirty="0"/>
            <a:t>重复性</a:t>
          </a:r>
        </a:p>
      </dgm:t>
    </dgm:pt>
    <dgm:pt modelId="{C3EA406B-DB7B-40E7-973A-EA05E9E9DBD4}" type="parTrans" cxnId="{0AA431D8-AC37-43D6-B879-40E0DE069432}">
      <dgm:prSet/>
      <dgm:spPr/>
      <dgm:t>
        <a:bodyPr/>
        <a:lstStyle/>
        <a:p>
          <a:endParaRPr lang="zh-CN" altLang="en-US"/>
        </a:p>
      </dgm:t>
    </dgm:pt>
    <dgm:pt modelId="{E7E24E70-118B-46AA-8609-8AE9324F2F92}" type="sibTrans" cxnId="{0AA431D8-AC37-43D6-B879-40E0DE069432}">
      <dgm:prSet/>
      <dgm:spPr/>
      <dgm:t>
        <a:bodyPr/>
        <a:lstStyle/>
        <a:p>
          <a:endParaRPr lang="zh-CN" altLang="en-US"/>
        </a:p>
      </dgm:t>
    </dgm:pt>
    <dgm:pt modelId="{8E449A44-7C78-4CEE-9EC5-753615DC5788}">
      <dgm:prSet phldrT="[文本]"/>
      <dgm:spPr/>
      <dgm:t>
        <a:bodyPr/>
        <a:lstStyle/>
        <a:p>
          <a:r>
            <a:rPr lang="zh-CN" altLang="en-US" dirty="0"/>
            <a:t>不完整性</a:t>
          </a:r>
        </a:p>
      </dgm:t>
    </dgm:pt>
    <dgm:pt modelId="{84F57384-4DD9-4571-92E5-11FDA7BA2095}" type="parTrans" cxnId="{DDB5EDCD-0B97-4AED-AE68-6F9C7AE9929E}">
      <dgm:prSet/>
      <dgm:spPr/>
      <dgm:t>
        <a:bodyPr/>
        <a:lstStyle/>
        <a:p>
          <a:endParaRPr lang="zh-CN" altLang="en-US"/>
        </a:p>
      </dgm:t>
    </dgm:pt>
    <dgm:pt modelId="{FEB6663F-9BEC-479F-88B8-C3D4EED6F4CC}" type="sibTrans" cxnId="{DDB5EDCD-0B97-4AED-AE68-6F9C7AE9929E}">
      <dgm:prSet/>
      <dgm:spPr/>
      <dgm:t>
        <a:bodyPr/>
        <a:lstStyle/>
        <a:p>
          <a:endParaRPr lang="zh-CN" altLang="en-US"/>
        </a:p>
      </dgm:t>
    </dgm:pt>
    <dgm:pt modelId="{77FFCBDC-99DC-4A8F-8062-616AB9DFDD3D}">
      <dgm:prSet phldrT="[文本]"/>
      <dgm:spPr/>
      <dgm:t>
        <a:bodyPr/>
        <a:lstStyle/>
        <a:p>
          <a:r>
            <a:rPr lang="zh-CN" altLang="en-US" dirty="0"/>
            <a:t>存在噪声</a:t>
          </a:r>
        </a:p>
      </dgm:t>
    </dgm:pt>
    <dgm:pt modelId="{5E9E02FF-5B86-40C8-8D24-E01E6F2C096B}" type="parTrans" cxnId="{46718938-FD04-43FE-8F54-260199D47C48}">
      <dgm:prSet/>
      <dgm:spPr/>
      <dgm:t>
        <a:bodyPr/>
        <a:lstStyle/>
        <a:p>
          <a:endParaRPr lang="zh-CN" altLang="en-US"/>
        </a:p>
      </dgm:t>
    </dgm:pt>
    <dgm:pt modelId="{A8603C19-5F2C-418E-B5C3-2FEADBF06B85}" type="sibTrans" cxnId="{46718938-FD04-43FE-8F54-260199D47C48}">
      <dgm:prSet/>
      <dgm:spPr/>
      <dgm:t>
        <a:bodyPr/>
        <a:lstStyle/>
        <a:p>
          <a:endParaRPr lang="zh-CN" altLang="en-US"/>
        </a:p>
      </dgm:t>
    </dgm:pt>
    <dgm:pt modelId="{2D64893B-3ED6-4B6A-B38B-89B6F44D9064}" type="pres">
      <dgm:prSet presAssocID="{3101FCD7-D195-4CC5-977B-491894906356}" presName="cycle" presStyleCnt="0">
        <dgm:presLayoutVars>
          <dgm:dir/>
          <dgm:resizeHandles val="exact"/>
        </dgm:presLayoutVars>
      </dgm:prSet>
      <dgm:spPr/>
    </dgm:pt>
    <dgm:pt modelId="{42D15CB0-ACA8-4E15-85FC-92485445746A}" type="pres">
      <dgm:prSet presAssocID="{64CB3286-2ED2-44F6-8B6E-294C8358BC8B}" presName="node" presStyleLbl="node1" presStyleIdx="0" presStyleCnt="4">
        <dgm:presLayoutVars>
          <dgm:bulletEnabled val="1"/>
        </dgm:presLayoutVars>
      </dgm:prSet>
      <dgm:spPr/>
    </dgm:pt>
    <dgm:pt modelId="{39DBA79B-CE9F-48F4-9F9D-51CFF584E748}" type="pres">
      <dgm:prSet presAssocID="{64CB3286-2ED2-44F6-8B6E-294C8358BC8B}" presName="spNode" presStyleCnt="0"/>
      <dgm:spPr/>
    </dgm:pt>
    <dgm:pt modelId="{08DE01DF-2BBC-4DDE-B35D-95764DE3225C}" type="pres">
      <dgm:prSet presAssocID="{EF4FE453-7A42-484F-8BD5-9D22A6A7F66E}" presName="sibTrans" presStyleLbl="sibTrans1D1" presStyleIdx="0" presStyleCnt="4"/>
      <dgm:spPr/>
    </dgm:pt>
    <dgm:pt modelId="{D522300C-0FD8-4B72-AA16-0FE2453A5F2F}" type="pres">
      <dgm:prSet presAssocID="{D4CFEEA4-2C0D-430B-AD8C-38FAAF96B3DC}" presName="node" presStyleLbl="node1" presStyleIdx="1" presStyleCnt="4">
        <dgm:presLayoutVars>
          <dgm:bulletEnabled val="1"/>
        </dgm:presLayoutVars>
      </dgm:prSet>
      <dgm:spPr/>
    </dgm:pt>
    <dgm:pt modelId="{6247E477-BCB5-4024-8757-F7EC6B38BA8F}" type="pres">
      <dgm:prSet presAssocID="{D4CFEEA4-2C0D-430B-AD8C-38FAAF96B3DC}" presName="spNode" presStyleCnt="0"/>
      <dgm:spPr/>
    </dgm:pt>
    <dgm:pt modelId="{749B69EC-CD7B-4D07-81C6-F605EAEEDFDD}" type="pres">
      <dgm:prSet presAssocID="{E7E24E70-118B-46AA-8609-8AE9324F2F92}" presName="sibTrans" presStyleLbl="sibTrans1D1" presStyleIdx="1" presStyleCnt="4"/>
      <dgm:spPr/>
    </dgm:pt>
    <dgm:pt modelId="{6EC05F0E-ADD9-4246-B708-214AE65EA09B}" type="pres">
      <dgm:prSet presAssocID="{8E449A44-7C78-4CEE-9EC5-753615DC5788}" presName="node" presStyleLbl="node1" presStyleIdx="2" presStyleCnt="4">
        <dgm:presLayoutVars>
          <dgm:bulletEnabled val="1"/>
        </dgm:presLayoutVars>
      </dgm:prSet>
      <dgm:spPr/>
    </dgm:pt>
    <dgm:pt modelId="{1575F924-225A-4366-B315-56ED90F3C276}" type="pres">
      <dgm:prSet presAssocID="{8E449A44-7C78-4CEE-9EC5-753615DC5788}" presName="spNode" presStyleCnt="0"/>
      <dgm:spPr/>
    </dgm:pt>
    <dgm:pt modelId="{245E8FC8-F07B-48E0-A503-0FDDCDA87DFE}" type="pres">
      <dgm:prSet presAssocID="{FEB6663F-9BEC-479F-88B8-C3D4EED6F4CC}" presName="sibTrans" presStyleLbl="sibTrans1D1" presStyleIdx="2" presStyleCnt="4"/>
      <dgm:spPr/>
    </dgm:pt>
    <dgm:pt modelId="{B24CA75D-730D-4E58-BCDB-BC0D9836936B}" type="pres">
      <dgm:prSet presAssocID="{77FFCBDC-99DC-4A8F-8062-616AB9DFDD3D}" presName="node" presStyleLbl="node1" presStyleIdx="3" presStyleCnt="4">
        <dgm:presLayoutVars>
          <dgm:bulletEnabled val="1"/>
        </dgm:presLayoutVars>
      </dgm:prSet>
      <dgm:spPr/>
    </dgm:pt>
    <dgm:pt modelId="{D00D6781-2D60-4A1A-94CD-D2884E98ED00}" type="pres">
      <dgm:prSet presAssocID="{77FFCBDC-99DC-4A8F-8062-616AB9DFDD3D}" presName="spNode" presStyleCnt="0"/>
      <dgm:spPr/>
    </dgm:pt>
    <dgm:pt modelId="{67B2195A-8657-42DA-B731-795324310685}" type="pres">
      <dgm:prSet presAssocID="{A8603C19-5F2C-418E-B5C3-2FEADBF06B85}" presName="sibTrans" presStyleLbl="sibTrans1D1" presStyleIdx="3" presStyleCnt="4"/>
      <dgm:spPr/>
    </dgm:pt>
  </dgm:ptLst>
  <dgm:cxnLst>
    <dgm:cxn modelId="{22B96E02-A321-4168-B5FF-EAE21EEEEA02}" srcId="{3101FCD7-D195-4CC5-977B-491894906356}" destId="{64CB3286-2ED2-44F6-8B6E-294C8358BC8B}" srcOrd="0" destOrd="0" parTransId="{D0427464-DBE3-4913-80FC-28411A9C58D6}" sibTransId="{EF4FE453-7A42-484F-8BD5-9D22A6A7F66E}"/>
    <dgm:cxn modelId="{A3186C19-DF3B-483F-A2F6-FF0A20552888}" type="presOf" srcId="{3101FCD7-D195-4CC5-977B-491894906356}" destId="{2D64893B-3ED6-4B6A-B38B-89B6F44D9064}" srcOrd="0" destOrd="0" presId="urn:microsoft.com/office/officeart/2005/8/layout/cycle6"/>
    <dgm:cxn modelId="{496DF530-3B23-43D2-8953-DCDEA8D1449F}" type="presOf" srcId="{64CB3286-2ED2-44F6-8B6E-294C8358BC8B}" destId="{42D15CB0-ACA8-4E15-85FC-92485445746A}" srcOrd="0" destOrd="0" presId="urn:microsoft.com/office/officeart/2005/8/layout/cycle6"/>
    <dgm:cxn modelId="{46718938-FD04-43FE-8F54-260199D47C48}" srcId="{3101FCD7-D195-4CC5-977B-491894906356}" destId="{77FFCBDC-99DC-4A8F-8062-616AB9DFDD3D}" srcOrd="3" destOrd="0" parTransId="{5E9E02FF-5B86-40C8-8D24-E01E6F2C096B}" sibTransId="{A8603C19-5F2C-418E-B5C3-2FEADBF06B85}"/>
    <dgm:cxn modelId="{75352E39-E7EA-4AE0-AC54-6FAEB0CA7244}" type="presOf" srcId="{77FFCBDC-99DC-4A8F-8062-616AB9DFDD3D}" destId="{B24CA75D-730D-4E58-BCDB-BC0D9836936B}" srcOrd="0" destOrd="0" presId="urn:microsoft.com/office/officeart/2005/8/layout/cycle6"/>
    <dgm:cxn modelId="{DF60453A-E312-447A-85A9-FFD419350188}" type="presOf" srcId="{E7E24E70-118B-46AA-8609-8AE9324F2F92}" destId="{749B69EC-CD7B-4D07-81C6-F605EAEEDFDD}" srcOrd="0" destOrd="0" presId="urn:microsoft.com/office/officeart/2005/8/layout/cycle6"/>
    <dgm:cxn modelId="{12012866-5B4E-4E4B-9AF1-951CF3C621BC}" type="presOf" srcId="{EF4FE453-7A42-484F-8BD5-9D22A6A7F66E}" destId="{08DE01DF-2BBC-4DDE-B35D-95764DE3225C}" srcOrd="0" destOrd="0" presId="urn:microsoft.com/office/officeart/2005/8/layout/cycle6"/>
    <dgm:cxn modelId="{5EC6C374-A7D6-46CD-8D8E-046EFCB5BB9B}" type="presOf" srcId="{8E449A44-7C78-4CEE-9EC5-753615DC5788}" destId="{6EC05F0E-ADD9-4246-B708-214AE65EA09B}" srcOrd="0" destOrd="0" presId="urn:microsoft.com/office/officeart/2005/8/layout/cycle6"/>
    <dgm:cxn modelId="{A5F8E174-D866-4F8F-99EC-0A9ABD3F7012}" type="presOf" srcId="{D4CFEEA4-2C0D-430B-AD8C-38FAAF96B3DC}" destId="{D522300C-0FD8-4B72-AA16-0FE2453A5F2F}" srcOrd="0" destOrd="0" presId="urn:microsoft.com/office/officeart/2005/8/layout/cycle6"/>
    <dgm:cxn modelId="{42C63890-3241-46B7-9EA6-AB2A7164E8C6}" type="presOf" srcId="{A8603C19-5F2C-418E-B5C3-2FEADBF06B85}" destId="{67B2195A-8657-42DA-B731-795324310685}" srcOrd="0" destOrd="0" presId="urn:microsoft.com/office/officeart/2005/8/layout/cycle6"/>
    <dgm:cxn modelId="{D8058592-2157-4C52-8524-ADFC4E51B798}" type="presOf" srcId="{FEB6663F-9BEC-479F-88B8-C3D4EED6F4CC}" destId="{245E8FC8-F07B-48E0-A503-0FDDCDA87DFE}" srcOrd="0" destOrd="0" presId="urn:microsoft.com/office/officeart/2005/8/layout/cycle6"/>
    <dgm:cxn modelId="{DDB5EDCD-0B97-4AED-AE68-6F9C7AE9929E}" srcId="{3101FCD7-D195-4CC5-977B-491894906356}" destId="{8E449A44-7C78-4CEE-9EC5-753615DC5788}" srcOrd="2" destOrd="0" parTransId="{84F57384-4DD9-4571-92E5-11FDA7BA2095}" sibTransId="{FEB6663F-9BEC-479F-88B8-C3D4EED6F4CC}"/>
    <dgm:cxn modelId="{0AA431D8-AC37-43D6-B879-40E0DE069432}" srcId="{3101FCD7-D195-4CC5-977B-491894906356}" destId="{D4CFEEA4-2C0D-430B-AD8C-38FAAF96B3DC}" srcOrd="1" destOrd="0" parTransId="{C3EA406B-DB7B-40E7-973A-EA05E9E9DBD4}" sibTransId="{E7E24E70-118B-46AA-8609-8AE9324F2F92}"/>
    <dgm:cxn modelId="{A51E996D-E42F-4BA3-9E6D-DB04EE247BB1}" type="presParOf" srcId="{2D64893B-3ED6-4B6A-B38B-89B6F44D9064}" destId="{42D15CB0-ACA8-4E15-85FC-92485445746A}" srcOrd="0" destOrd="0" presId="urn:microsoft.com/office/officeart/2005/8/layout/cycle6"/>
    <dgm:cxn modelId="{CAF006B7-9825-4984-AB55-8503617CDAC4}" type="presParOf" srcId="{2D64893B-3ED6-4B6A-B38B-89B6F44D9064}" destId="{39DBA79B-CE9F-48F4-9F9D-51CFF584E748}" srcOrd="1" destOrd="0" presId="urn:microsoft.com/office/officeart/2005/8/layout/cycle6"/>
    <dgm:cxn modelId="{41739D4A-9369-4400-8B16-13DA0767C28D}" type="presParOf" srcId="{2D64893B-3ED6-4B6A-B38B-89B6F44D9064}" destId="{08DE01DF-2BBC-4DDE-B35D-95764DE3225C}" srcOrd="2" destOrd="0" presId="urn:microsoft.com/office/officeart/2005/8/layout/cycle6"/>
    <dgm:cxn modelId="{601C2A83-760A-4D55-86C4-026FF884375A}" type="presParOf" srcId="{2D64893B-3ED6-4B6A-B38B-89B6F44D9064}" destId="{D522300C-0FD8-4B72-AA16-0FE2453A5F2F}" srcOrd="3" destOrd="0" presId="urn:microsoft.com/office/officeart/2005/8/layout/cycle6"/>
    <dgm:cxn modelId="{A7B0E514-B330-40B0-A9B3-6ACA3C9B7F5F}" type="presParOf" srcId="{2D64893B-3ED6-4B6A-B38B-89B6F44D9064}" destId="{6247E477-BCB5-4024-8757-F7EC6B38BA8F}" srcOrd="4" destOrd="0" presId="urn:microsoft.com/office/officeart/2005/8/layout/cycle6"/>
    <dgm:cxn modelId="{D15DEF55-D19A-42F3-94F2-B27B49445F0D}" type="presParOf" srcId="{2D64893B-3ED6-4B6A-B38B-89B6F44D9064}" destId="{749B69EC-CD7B-4D07-81C6-F605EAEEDFDD}" srcOrd="5" destOrd="0" presId="urn:microsoft.com/office/officeart/2005/8/layout/cycle6"/>
    <dgm:cxn modelId="{A2BAD3D9-4DE3-4890-A773-64431A528214}" type="presParOf" srcId="{2D64893B-3ED6-4B6A-B38B-89B6F44D9064}" destId="{6EC05F0E-ADD9-4246-B708-214AE65EA09B}" srcOrd="6" destOrd="0" presId="urn:microsoft.com/office/officeart/2005/8/layout/cycle6"/>
    <dgm:cxn modelId="{576B128C-3FC0-485B-8EE5-A972ACA4EE75}" type="presParOf" srcId="{2D64893B-3ED6-4B6A-B38B-89B6F44D9064}" destId="{1575F924-225A-4366-B315-56ED90F3C276}" srcOrd="7" destOrd="0" presId="urn:microsoft.com/office/officeart/2005/8/layout/cycle6"/>
    <dgm:cxn modelId="{13A46C34-97A1-4CE6-BA4C-475915A3EAA3}" type="presParOf" srcId="{2D64893B-3ED6-4B6A-B38B-89B6F44D9064}" destId="{245E8FC8-F07B-48E0-A503-0FDDCDA87DFE}" srcOrd="8" destOrd="0" presId="urn:microsoft.com/office/officeart/2005/8/layout/cycle6"/>
    <dgm:cxn modelId="{08C3FFD7-E2D7-4637-8987-0EE1CD94F7B8}" type="presParOf" srcId="{2D64893B-3ED6-4B6A-B38B-89B6F44D9064}" destId="{B24CA75D-730D-4E58-BCDB-BC0D9836936B}" srcOrd="9" destOrd="0" presId="urn:microsoft.com/office/officeart/2005/8/layout/cycle6"/>
    <dgm:cxn modelId="{524234C8-00F4-4FB6-BF73-03A8561BB3DD}" type="presParOf" srcId="{2D64893B-3ED6-4B6A-B38B-89B6F44D9064}" destId="{D00D6781-2D60-4A1A-94CD-D2884E98ED00}" srcOrd="10" destOrd="0" presId="urn:microsoft.com/office/officeart/2005/8/layout/cycle6"/>
    <dgm:cxn modelId="{233FA5C7-2982-48F1-9DE4-C97748D369FD}" type="presParOf" srcId="{2D64893B-3ED6-4B6A-B38B-89B6F44D9064}" destId="{67B2195A-8657-42DA-B731-795324310685}"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C35C11-6959-40D2-8672-3C2225E28245}" type="doc">
      <dgm:prSet loTypeId="urn:microsoft.com/office/officeart/2005/8/layout/process1" loCatId="process" qsTypeId="urn:microsoft.com/office/officeart/2005/8/quickstyle/simple1" qsCatId="simple" csTypeId="urn:microsoft.com/office/officeart/2005/8/colors/accent1_1" csCatId="accent1" phldr="1"/>
      <dgm:spPr/>
    </dgm:pt>
    <dgm:pt modelId="{25DA6AE6-C50F-4BD6-9FA2-8A66A43C2877}">
      <dgm:prSet phldrT="[文本]"/>
      <dgm:spPr>
        <a:solidFill>
          <a:schemeClr val="accent1"/>
        </a:solidFill>
        <a:ln>
          <a:noFill/>
        </a:ln>
      </dgm:spPr>
      <dgm:t>
        <a:bodyPr/>
        <a:lstStyle/>
        <a:p>
          <a:r>
            <a:rPr lang="zh-CN" altLang="en-US" dirty="0">
              <a:solidFill>
                <a:schemeClr val="bg1"/>
              </a:solidFill>
            </a:rPr>
            <a:t>设立研究目标</a:t>
          </a:r>
        </a:p>
      </dgm:t>
    </dgm:pt>
    <dgm:pt modelId="{9ADC0C1B-5E79-4409-91FA-AD626C8F7532}" type="parTrans" cxnId="{4A6F96CA-9B20-4878-BAB2-52D084285FAB}">
      <dgm:prSet/>
      <dgm:spPr/>
      <dgm:t>
        <a:bodyPr/>
        <a:lstStyle/>
        <a:p>
          <a:endParaRPr lang="zh-CN" altLang="en-US"/>
        </a:p>
      </dgm:t>
    </dgm:pt>
    <dgm:pt modelId="{3B0CDFEA-387D-4474-929B-F0C5A65B23C7}" type="sibTrans" cxnId="{4A6F96CA-9B20-4878-BAB2-52D084285FAB}">
      <dgm:prSet/>
      <dgm:spPr/>
      <dgm:t>
        <a:bodyPr/>
        <a:lstStyle/>
        <a:p>
          <a:endParaRPr lang="zh-CN" altLang="en-US"/>
        </a:p>
      </dgm:t>
    </dgm:pt>
    <dgm:pt modelId="{E60A4FFF-C656-4AF5-BC1A-B08E135C87EF}">
      <dgm:prSet phldrT="[文本]">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zh-CN" altLang="en-US" dirty="0">
              <a:solidFill>
                <a:schemeClr val="bg1"/>
              </a:solidFill>
            </a:rPr>
            <a:t>数据获取</a:t>
          </a:r>
        </a:p>
      </dgm:t>
    </dgm:pt>
    <dgm:pt modelId="{D7DA7226-1030-43CF-9FA6-18F8C7632FBB}" type="parTrans" cxnId="{8E2280C5-0130-47B7-A2E8-E85563E3875E}">
      <dgm:prSet/>
      <dgm:spPr/>
      <dgm:t>
        <a:bodyPr/>
        <a:lstStyle/>
        <a:p>
          <a:endParaRPr lang="zh-CN" altLang="en-US"/>
        </a:p>
      </dgm:t>
    </dgm:pt>
    <dgm:pt modelId="{33EF5129-760F-4443-B2D1-562ED1E1DA11}" type="sibTrans" cxnId="{8E2280C5-0130-47B7-A2E8-E85563E3875E}">
      <dgm:prSet/>
      <dgm:spPr/>
      <dgm:t>
        <a:bodyPr/>
        <a:lstStyle/>
        <a:p>
          <a:endParaRPr lang="zh-CN" altLang="en-US"/>
        </a:p>
      </dgm:t>
    </dgm:pt>
    <dgm:pt modelId="{FF26EEB7-ED39-4CB5-8137-BAA0CABC3EC7}">
      <dgm:prSet phldrT="[文本]"/>
      <dgm:spPr>
        <a:solidFill>
          <a:schemeClr val="accent1"/>
        </a:solidFill>
        <a:ln>
          <a:noFill/>
        </a:ln>
      </dgm:spPr>
      <dgm:t>
        <a:bodyPr/>
        <a:lstStyle/>
        <a:p>
          <a:r>
            <a:rPr lang="zh-CN" altLang="en-US" dirty="0">
              <a:solidFill>
                <a:schemeClr val="bg1"/>
              </a:solidFill>
            </a:rPr>
            <a:t>数据预处理</a:t>
          </a:r>
        </a:p>
      </dgm:t>
    </dgm:pt>
    <dgm:pt modelId="{2571B76A-064A-44D4-8CDC-51DB0A325CC1}" type="parTrans" cxnId="{B6F33616-260F-4B85-BCC2-0BDFC249986A}">
      <dgm:prSet/>
      <dgm:spPr/>
      <dgm:t>
        <a:bodyPr/>
        <a:lstStyle/>
        <a:p>
          <a:endParaRPr lang="zh-CN" altLang="en-US"/>
        </a:p>
      </dgm:t>
    </dgm:pt>
    <dgm:pt modelId="{642F4F7F-799F-4826-971D-A7F7F30B34B1}" type="sibTrans" cxnId="{B6F33616-260F-4B85-BCC2-0BDFC249986A}">
      <dgm:prSet/>
      <dgm:spPr/>
      <dgm:t>
        <a:bodyPr/>
        <a:lstStyle/>
        <a:p>
          <a:endParaRPr lang="zh-CN" altLang="en-US"/>
        </a:p>
      </dgm:t>
    </dgm:pt>
    <dgm:pt modelId="{4BF6CCDF-34EA-4029-B8C3-3B2BCCB8EFC8}">
      <dgm:prSet phldrT="[文本]"/>
      <dgm:spPr/>
      <dgm:t>
        <a:bodyPr/>
        <a:lstStyle/>
        <a:p>
          <a:r>
            <a:rPr lang="zh-CN" altLang="en-US" dirty="0"/>
            <a:t>探索性分析</a:t>
          </a:r>
        </a:p>
      </dgm:t>
    </dgm:pt>
    <dgm:pt modelId="{D2D5A4F9-787F-4C89-BDF3-8299FD1E4121}" type="parTrans" cxnId="{BFB6625C-DADF-4794-B549-A6423791B704}">
      <dgm:prSet/>
      <dgm:spPr/>
      <dgm:t>
        <a:bodyPr/>
        <a:lstStyle/>
        <a:p>
          <a:endParaRPr lang="zh-CN" altLang="en-US"/>
        </a:p>
      </dgm:t>
    </dgm:pt>
    <dgm:pt modelId="{7B6B6723-8C60-478D-A159-C389281E8085}" type="sibTrans" cxnId="{BFB6625C-DADF-4794-B549-A6423791B704}">
      <dgm:prSet/>
      <dgm:spPr/>
      <dgm:t>
        <a:bodyPr/>
        <a:lstStyle/>
        <a:p>
          <a:endParaRPr lang="zh-CN" altLang="en-US"/>
        </a:p>
      </dgm:t>
    </dgm:pt>
    <dgm:pt modelId="{29B755A1-5A50-4EC8-AEDE-C61491954D5C}">
      <dgm:prSet phldrT="[文本]"/>
      <dgm:spPr/>
      <dgm:t>
        <a:bodyPr/>
        <a:lstStyle/>
        <a:p>
          <a:r>
            <a:rPr lang="zh-CN" altLang="en-US" dirty="0"/>
            <a:t>数据建模</a:t>
          </a:r>
        </a:p>
      </dgm:t>
    </dgm:pt>
    <dgm:pt modelId="{EDD88826-B535-47FA-BA84-7B27EA46DDFE}" type="parTrans" cxnId="{C5FB2167-B64F-46F8-8ACF-7DC36C82FD42}">
      <dgm:prSet/>
      <dgm:spPr/>
      <dgm:t>
        <a:bodyPr/>
        <a:lstStyle/>
        <a:p>
          <a:endParaRPr lang="zh-CN" altLang="en-US"/>
        </a:p>
      </dgm:t>
    </dgm:pt>
    <dgm:pt modelId="{CB44D419-6216-4378-AEB2-33BE40D8214E}" type="sibTrans" cxnId="{C5FB2167-B64F-46F8-8ACF-7DC36C82FD42}">
      <dgm:prSet/>
      <dgm:spPr/>
      <dgm:t>
        <a:bodyPr/>
        <a:lstStyle/>
        <a:p>
          <a:endParaRPr lang="zh-CN" altLang="en-US"/>
        </a:p>
      </dgm:t>
    </dgm:pt>
    <dgm:pt modelId="{B19A3F2D-1417-410B-A301-1E6B0FD3415F}">
      <dgm:prSet phldrT="[文本]"/>
      <dgm:spPr/>
      <dgm:t>
        <a:bodyPr/>
        <a:lstStyle/>
        <a:p>
          <a:r>
            <a:rPr lang="zh-CN" altLang="en-US" dirty="0"/>
            <a:t>交流与展示</a:t>
          </a:r>
        </a:p>
      </dgm:t>
    </dgm:pt>
    <dgm:pt modelId="{22337E00-2D05-45F2-9F5F-826B1773AE33}" type="parTrans" cxnId="{C6410F24-15C6-47E9-9A74-F5242AA8D95B}">
      <dgm:prSet/>
      <dgm:spPr/>
      <dgm:t>
        <a:bodyPr/>
        <a:lstStyle/>
        <a:p>
          <a:endParaRPr lang="zh-CN" altLang="en-US"/>
        </a:p>
      </dgm:t>
    </dgm:pt>
    <dgm:pt modelId="{931BD903-E946-45CA-894B-77659B7EFE5C}" type="sibTrans" cxnId="{C6410F24-15C6-47E9-9A74-F5242AA8D95B}">
      <dgm:prSet/>
      <dgm:spPr/>
      <dgm:t>
        <a:bodyPr/>
        <a:lstStyle/>
        <a:p>
          <a:endParaRPr lang="zh-CN" altLang="en-US"/>
        </a:p>
      </dgm:t>
    </dgm:pt>
    <dgm:pt modelId="{22D22C4B-FA99-45CB-B88E-D3EE74BA2258}" type="pres">
      <dgm:prSet presAssocID="{F6C35C11-6959-40D2-8672-3C2225E28245}" presName="Name0" presStyleCnt="0">
        <dgm:presLayoutVars>
          <dgm:dir/>
          <dgm:resizeHandles val="exact"/>
        </dgm:presLayoutVars>
      </dgm:prSet>
      <dgm:spPr/>
    </dgm:pt>
    <dgm:pt modelId="{C9251D1D-6FAB-443E-ABE0-9105E141A886}" type="pres">
      <dgm:prSet presAssocID="{25DA6AE6-C50F-4BD6-9FA2-8A66A43C2877}" presName="node" presStyleLbl="node1" presStyleIdx="0" presStyleCnt="6">
        <dgm:presLayoutVars>
          <dgm:bulletEnabled val="1"/>
        </dgm:presLayoutVars>
      </dgm:prSet>
      <dgm:spPr/>
    </dgm:pt>
    <dgm:pt modelId="{3ACB489E-D87D-4925-A66D-03C3C017FF03}" type="pres">
      <dgm:prSet presAssocID="{3B0CDFEA-387D-4474-929B-F0C5A65B23C7}" presName="sibTrans" presStyleLbl="sibTrans2D1" presStyleIdx="0" presStyleCnt="5"/>
      <dgm:spPr/>
    </dgm:pt>
    <dgm:pt modelId="{B8FD20D2-7AA1-4B71-9555-28997A30066F}" type="pres">
      <dgm:prSet presAssocID="{3B0CDFEA-387D-4474-929B-F0C5A65B23C7}" presName="connectorText" presStyleLbl="sibTrans2D1" presStyleIdx="0" presStyleCnt="5"/>
      <dgm:spPr/>
    </dgm:pt>
    <dgm:pt modelId="{14243542-47B9-4C1E-B9C0-FAAF86750901}" type="pres">
      <dgm:prSet presAssocID="{E60A4FFF-C656-4AF5-BC1A-B08E135C87EF}" presName="node" presStyleLbl="node1" presStyleIdx="1" presStyleCnt="6">
        <dgm:presLayoutVars>
          <dgm:bulletEnabled val="1"/>
        </dgm:presLayoutVars>
      </dgm:prSet>
      <dgm:spPr/>
    </dgm:pt>
    <dgm:pt modelId="{EDFFE6C8-1602-488A-9D38-8748B0E81F5E}" type="pres">
      <dgm:prSet presAssocID="{33EF5129-760F-4443-B2D1-562ED1E1DA11}" presName="sibTrans" presStyleLbl="sibTrans2D1" presStyleIdx="1" presStyleCnt="5"/>
      <dgm:spPr/>
    </dgm:pt>
    <dgm:pt modelId="{59B57B65-ED8C-4AD4-B15D-36C392C777D9}" type="pres">
      <dgm:prSet presAssocID="{33EF5129-760F-4443-B2D1-562ED1E1DA11}" presName="connectorText" presStyleLbl="sibTrans2D1" presStyleIdx="1" presStyleCnt="5"/>
      <dgm:spPr/>
    </dgm:pt>
    <dgm:pt modelId="{2AA89811-423C-4F31-9E62-8EAE6FC69ADD}" type="pres">
      <dgm:prSet presAssocID="{FF26EEB7-ED39-4CB5-8137-BAA0CABC3EC7}" presName="node" presStyleLbl="node1" presStyleIdx="2" presStyleCnt="6">
        <dgm:presLayoutVars>
          <dgm:bulletEnabled val="1"/>
        </dgm:presLayoutVars>
      </dgm:prSet>
      <dgm:spPr/>
    </dgm:pt>
    <dgm:pt modelId="{56553D7C-CA41-4DF7-BD86-2C043BAAB137}" type="pres">
      <dgm:prSet presAssocID="{642F4F7F-799F-4826-971D-A7F7F30B34B1}" presName="sibTrans" presStyleLbl="sibTrans2D1" presStyleIdx="2" presStyleCnt="5"/>
      <dgm:spPr/>
    </dgm:pt>
    <dgm:pt modelId="{B48FE251-5A67-41A5-BC50-FDE3ABBF9263}" type="pres">
      <dgm:prSet presAssocID="{642F4F7F-799F-4826-971D-A7F7F30B34B1}" presName="connectorText" presStyleLbl="sibTrans2D1" presStyleIdx="2" presStyleCnt="5"/>
      <dgm:spPr/>
    </dgm:pt>
    <dgm:pt modelId="{A2A772B0-1D5B-4287-9D55-6EC4BD7DEC70}" type="pres">
      <dgm:prSet presAssocID="{4BF6CCDF-34EA-4029-B8C3-3B2BCCB8EFC8}" presName="node" presStyleLbl="node1" presStyleIdx="3" presStyleCnt="6">
        <dgm:presLayoutVars>
          <dgm:bulletEnabled val="1"/>
        </dgm:presLayoutVars>
      </dgm:prSet>
      <dgm:spPr/>
    </dgm:pt>
    <dgm:pt modelId="{89ED4FB3-7852-4B7B-8009-B5ACC4F74621}" type="pres">
      <dgm:prSet presAssocID="{7B6B6723-8C60-478D-A159-C389281E8085}" presName="sibTrans" presStyleLbl="sibTrans2D1" presStyleIdx="3" presStyleCnt="5"/>
      <dgm:spPr/>
    </dgm:pt>
    <dgm:pt modelId="{E25A4762-4FA1-4E8D-8F3F-C8DC0929C214}" type="pres">
      <dgm:prSet presAssocID="{7B6B6723-8C60-478D-A159-C389281E8085}" presName="connectorText" presStyleLbl="sibTrans2D1" presStyleIdx="3" presStyleCnt="5"/>
      <dgm:spPr/>
    </dgm:pt>
    <dgm:pt modelId="{1674F3DF-FE45-4A63-AF36-49FA76232D76}" type="pres">
      <dgm:prSet presAssocID="{29B755A1-5A50-4EC8-AEDE-C61491954D5C}" presName="node" presStyleLbl="node1" presStyleIdx="4" presStyleCnt="6">
        <dgm:presLayoutVars>
          <dgm:bulletEnabled val="1"/>
        </dgm:presLayoutVars>
      </dgm:prSet>
      <dgm:spPr/>
    </dgm:pt>
    <dgm:pt modelId="{3A3B83BF-9581-477B-A8B2-2F24BCC149D2}" type="pres">
      <dgm:prSet presAssocID="{CB44D419-6216-4378-AEB2-33BE40D8214E}" presName="sibTrans" presStyleLbl="sibTrans2D1" presStyleIdx="4" presStyleCnt="5"/>
      <dgm:spPr/>
    </dgm:pt>
    <dgm:pt modelId="{0C1D317E-7A63-47E3-A7AE-B79F98DA875D}" type="pres">
      <dgm:prSet presAssocID="{CB44D419-6216-4378-AEB2-33BE40D8214E}" presName="connectorText" presStyleLbl="sibTrans2D1" presStyleIdx="4" presStyleCnt="5"/>
      <dgm:spPr/>
    </dgm:pt>
    <dgm:pt modelId="{539DEC7B-73B4-404B-A486-659817601D26}" type="pres">
      <dgm:prSet presAssocID="{B19A3F2D-1417-410B-A301-1E6B0FD3415F}" presName="node" presStyleLbl="node1" presStyleIdx="5" presStyleCnt="6">
        <dgm:presLayoutVars>
          <dgm:bulletEnabled val="1"/>
        </dgm:presLayoutVars>
      </dgm:prSet>
      <dgm:spPr/>
    </dgm:pt>
  </dgm:ptLst>
  <dgm:cxnLst>
    <dgm:cxn modelId="{E49E7614-AE40-4DB4-A850-5477F2565851}" type="presOf" srcId="{B19A3F2D-1417-410B-A301-1E6B0FD3415F}" destId="{539DEC7B-73B4-404B-A486-659817601D26}" srcOrd="0" destOrd="0" presId="urn:microsoft.com/office/officeart/2005/8/layout/process1"/>
    <dgm:cxn modelId="{B6F33616-260F-4B85-BCC2-0BDFC249986A}" srcId="{F6C35C11-6959-40D2-8672-3C2225E28245}" destId="{FF26EEB7-ED39-4CB5-8137-BAA0CABC3EC7}" srcOrd="2" destOrd="0" parTransId="{2571B76A-064A-44D4-8CDC-51DB0A325CC1}" sibTransId="{642F4F7F-799F-4826-971D-A7F7F30B34B1}"/>
    <dgm:cxn modelId="{C6410F24-15C6-47E9-9A74-F5242AA8D95B}" srcId="{F6C35C11-6959-40D2-8672-3C2225E28245}" destId="{B19A3F2D-1417-410B-A301-1E6B0FD3415F}" srcOrd="5" destOrd="0" parTransId="{22337E00-2D05-45F2-9F5F-826B1773AE33}" sibTransId="{931BD903-E946-45CA-894B-77659B7EFE5C}"/>
    <dgm:cxn modelId="{9B96172C-3C31-4D63-BD75-29C287567620}" type="presOf" srcId="{CB44D419-6216-4378-AEB2-33BE40D8214E}" destId="{0C1D317E-7A63-47E3-A7AE-B79F98DA875D}" srcOrd="1" destOrd="0" presId="urn:microsoft.com/office/officeart/2005/8/layout/process1"/>
    <dgm:cxn modelId="{78E52B3B-3464-4CE3-827A-C2806F61B1D8}" type="presOf" srcId="{4BF6CCDF-34EA-4029-B8C3-3B2BCCB8EFC8}" destId="{A2A772B0-1D5B-4287-9D55-6EC4BD7DEC70}" srcOrd="0" destOrd="0" presId="urn:microsoft.com/office/officeart/2005/8/layout/process1"/>
    <dgm:cxn modelId="{57C92D3D-373A-45C2-AB95-6E681107FD85}" type="presOf" srcId="{33EF5129-760F-4443-B2D1-562ED1E1DA11}" destId="{59B57B65-ED8C-4AD4-B15D-36C392C777D9}" srcOrd="1" destOrd="0" presId="urn:microsoft.com/office/officeart/2005/8/layout/process1"/>
    <dgm:cxn modelId="{BFB6625C-DADF-4794-B549-A6423791B704}" srcId="{F6C35C11-6959-40D2-8672-3C2225E28245}" destId="{4BF6CCDF-34EA-4029-B8C3-3B2BCCB8EFC8}" srcOrd="3" destOrd="0" parTransId="{D2D5A4F9-787F-4C89-BDF3-8299FD1E4121}" sibTransId="{7B6B6723-8C60-478D-A159-C389281E8085}"/>
    <dgm:cxn modelId="{C5FB2167-B64F-46F8-8ACF-7DC36C82FD42}" srcId="{F6C35C11-6959-40D2-8672-3C2225E28245}" destId="{29B755A1-5A50-4EC8-AEDE-C61491954D5C}" srcOrd="4" destOrd="0" parTransId="{EDD88826-B535-47FA-BA84-7B27EA46DDFE}" sibTransId="{CB44D419-6216-4378-AEB2-33BE40D8214E}"/>
    <dgm:cxn modelId="{5A090B72-56D9-4B48-A119-059BA560D6EB}" type="presOf" srcId="{3B0CDFEA-387D-4474-929B-F0C5A65B23C7}" destId="{3ACB489E-D87D-4925-A66D-03C3C017FF03}" srcOrd="0" destOrd="0" presId="urn:microsoft.com/office/officeart/2005/8/layout/process1"/>
    <dgm:cxn modelId="{0B027653-35AE-41E0-93F7-F6BA6B0352AB}" type="presOf" srcId="{3B0CDFEA-387D-4474-929B-F0C5A65B23C7}" destId="{B8FD20D2-7AA1-4B71-9555-28997A30066F}" srcOrd="1" destOrd="0" presId="urn:microsoft.com/office/officeart/2005/8/layout/process1"/>
    <dgm:cxn modelId="{A2EAC27B-CDD7-4A99-A838-1A49A19A1287}" type="presOf" srcId="{FF26EEB7-ED39-4CB5-8137-BAA0CABC3EC7}" destId="{2AA89811-423C-4F31-9E62-8EAE6FC69ADD}" srcOrd="0" destOrd="0" presId="urn:microsoft.com/office/officeart/2005/8/layout/process1"/>
    <dgm:cxn modelId="{0147D47C-D118-47FD-885E-F76B2A08758E}" type="presOf" srcId="{642F4F7F-799F-4826-971D-A7F7F30B34B1}" destId="{56553D7C-CA41-4DF7-BD86-2C043BAAB137}" srcOrd="0" destOrd="0" presId="urn:microsoft.com/office/officeart/2005/8/layout/process1"/>
    <dgm:cxn modelId="{E6A2C694-E301-471B-B41F-66500BE29801}" type="presOf" srcId="{7B6B6723-8C60-478D-A159-C389281E8085}" destId="{89ED4FB3-7852-4B7B-8009-B5ACC4F74621}" srcOrd="0" destOrd="0" presId="urn:microsoft.com/office/officeart/2005/8/layout/process1"/>
    <dgm:cxn modelId="{22128EAB-A193-4353-A2F7-7C51145AE52D}" type="presOf" srcId="{29B755A1-5A50-4EC8-AEDE-C61491954D5C}" destId="{1674F3DF-FE45-4A63-AF36-49FA76232D76}" srcOrd="0" destOrd="0" presId="urn:microsoft.com/office/officeart/2005/8/layout/process1"/>
    <dgm:cxn modelId="{BFDC5AB0-DFA5-4B50-8C80-A2B30928E67F}" type="presOf" srcId="{E60A4FFF-C656-4AF5-BC1A-B08E135C87EF}" destId="{14243542-47B9-4C1E-B9C0-FAAF86750901}" srcOrd="0" destOrd="0" presId="urn:microsoft.com/office/officeart/2005/8/layout/process1"/>
    <dgm:cxn modelId="{56A3AFBD-D6C1-4094-975E-0175C3A6EF12}" type="presOf" srcId="{F6C35C11-6959-40D2-8672-3C2225E28245}" destId="{22D22C4B-FA99-45CB-B88E-D3EE74BA2258}" srcOrd="0" destOrd="0" presId="urn:microsoft.com/office/officeart/2005/8/layout/process1"/>
    <dgm:cxn modelId="{C64F7CC2-CDE0-42D1-B67E-F70C54AE8C20}" type="presOf" srcId="{642F4F7F-799F-4826-971D-A7F7F30B34B1}" destId="{B48FE251-5A67-41A5-BC50-FDE3ABBF9263}" srcOrd="1" destOrd="0" presId="urn:microsoft.com/office/officeart/2005/8/layout/process1"/>
    <dgm:cxn modelId="{8E2280C5-0130-47B7-A2E8-E85563E3875E}" srcId="{F6C35C11-6959-40D2-8672-3C2225E28245}" destId="{E60A4FFF-C656-4AF5-BC1A-B08E135C87EF}" srcOrd="1" destOrd="0" parTransId="{D7DA7226-1030-43CF-9FA6-18F8C7632FBB}" sibTransId="{33EF5129-760F-4443-B2D1-562ED1E1DA11}"/>
    <dgm:cxn modelId="{4A6F96CA-9B20-4878-BAB2-52D084285FAB}" srcId="{F6C35C11-6959-40D2-8672-3C2225E28245}" destId="{25DA6AE6-C50F-4BD6-9FA2-8A66A43C2877}" srcOrd="0" destOrd="0" parTransId="{9ADC0C1B-5E79-4409-91FA-AD626C8F7532}" sibTransId="{3B0CDFEA-387D-4474-929B-F0C5A65B23C7}"/>
    <dgm:cxn modelId="{28DF57D8-19D2-40B8-BF2B-660BB4AF1AF4}" type="presOf" srcId="{CB44D419-6216-4378-AEB2-33BE40D8214E}" destId="{3A3B83BF-9581-477B-A8B2-2F24BCC149D2}" srcOrd="0" destOrd="0" presId="urn:microsoft.com/office/officeart/2005/8/layout/process1"/>
    <dgm:cxn modelId="{6F204AEB-CAFB-4F92-93F0-9523AAA46850}" type="presOf" srcId="{7B6B6723-8C60-478D-A159-C389281E8085}" destId="{E25A4762-4FA1-4E8D-8F3F-C8DC0929C214}" srcOrd="1" destOrd="0" presId="urn:microsoft.com/office/officeart/2005/8/layout/process1"/>
    <dgm:cxn modelId="{6E5E03FD-3670-4C73-8A58-5DBADC7CDE73}" type="presOf" srcId="{33EF5129-760F-4443-B2D1-562ED1E1DA11}" destId="{EDFFE6C8-1602-488A-9D38-8748B0E81F5E}" srcOrd="0" destOrd="0" presId="urn:microsoft.com/office/officeart/2005/8/layout/process1"/>
    <dgm:cxn modelId="{38D039FE-0B57-4209-B28C-38D5701A2192}" type="presOf" srcId="{25DA6AE6-C50F-4BD6-9FA2-8A66A43C2877}" destId="{C9251D1D-6FAB-443E-ABE0-9105E141A886}" srcOrd="0" destOrd="0" presId="urn:microsoft.com/office/officeart/2005/8/layout/process1"/>
    <dgm:cxn modelId="{0F42D2BE-4C0D-4A6E-B68B-1C011D9C2114}" type="presParOf" srcId="{22D22C4B-FA99-45CB-B88E-D3EE74BA2258}" destId="{C9251D1D-6FAB-443E-ABE0-9105E141A886}" srcOrd="0" destOrd="0" presId="urn:microsoft.com/office/officeart/2005/8/layout/process1"/>
    <dgm:cxn modelId="{4B2B2660-CBE5-4E74-B3C1-CF8AF51F277D}" type="presParOf" srcId="{22D22C4B-FA99-45CB-B88E-D3EE74BA2258}" destId="{3ACB489E-D87D-4925-A66D-03C3C017FF03}" srcOrd="1" destOrd="0" presId="urn:microsoft.com/office/officeart/2005/8/layout/process1"/>
    <dgm:cxn modelId="{1F374567-E46F-43F8-A540-81A45318FB7C}" type="presParOf" srcId="{3ACB489E-D87D-4925-A66D-03C3C017FF03}" destId="{B8FD20D2-7AA1-4B71-9555-28997A30066F}" srcOrd="0" destOrd="0" presId="urn:microsoft.com/office/officeart/2005/8/layout/process1"/>
    <dgm:cxn modelId="{79C0E66C-AF43-4E55-812C-0B0F8029F815}" type="presParOf" srcId="{22D22C4B-FA99-45CB-B88E-D3EE74BA2258}" destId="{14243542-47B9-4C1E-B9C0-FAAF86750901}" srcOrd="2" destOrd="0" presId="urn:microsoft.com/office/officeart/2005/8/layout/process1"/>
    <dgm:cxn modelId="{1C6FBFC7-ED9F-4D7B-8130-842368CE57F0}" type="presParOf" srcId="{22D22C4B-FA99-45CB-B88E-D3EE74BA2258}" destId="{EDFFE6C8-1602-488A-9D38-8748B0E81F5E}" srcOrd="3" destOrd="0" presId="urn:microsoft.com/office/officeart/2005/8/layout/process1"/>
    <dgm:cxn modelId="{A073899B-CD25-47AD-B086-58C3FE7255EB}" type="presParOf" srcId="{EDFFE6C8-1602-488A-9D38-8748B0E81F5E}" destId="{59B57B65-ED8C-4AD4-B15D-36C392C777D9}" srcOrd="0" destOrd="0" presId="urn:microsoft.com/office/officeart/2005/8/layout/process1"/>
    <dgm:cxn modelId="{9D91DEAD-FA36-44F0-A0CB-2A2777AEDA80}" type="presParOf" srcId="{22D22C4B-FA99-45CB-B88E-D3EE74BA2258}" destId="{2AA89811-423C-4F31-9E62-8EAE6FC69ADD}" srcOrd="4" destOrd="0" presId="urn:microsoft.com/office/officeart/2005/8/layout/process1"/>
    <dgm:cxn modelId="{64CD2803-4A33-4BBE-BAD1-B412210150D8}" type="presParOf" srcId="{22D22C4B-FA99-45CB-B88E-D3EE74BA2258}" destId="{56553D7C-CA41-4DF7-BD86-2C043BAAB137}" srcOrd="5" destOrd="0" presId="urn:microsoft.com/office/officeart/2005/8/layout/process1"/>
    <dgm:cxn modelId="{1ECE6C86-A81E-49F2-8E6B-8C057D06F14D}" type="presParOf" srcId="{56553D7C-CA41-4DF7-BD86-2C043BAAB137}" destId="{B48FE251-5A67-41A5-BC50-FDE3ABBF9263}" srcOrd="0" destOrd="0" presId="urn:microsoft.com/office/officeart/2005/8/layout/process1"/>
    <dgm:cxn modelId="{5D3B1999-4E98-4F26-A2B2-F3F6256F52B7}" type="presParOf" srcId="{22D22C4B-FA99-45CB-B88E-D3EE74BA2258}" destId="{A2A772B0-1D5B-4287-9D55-6EC4BD7DEC70}" srcOrd="6" destOrd="0" presId="urn:microsoft.com/office/officeart/2005/8/layout/process1"/>
    <dgm:cxn modelId="{5C2CDB0F-5491-41F7-9C8A-B9B1886BD4B8}" type="presParOf" srcId="{22D22C4B-FA99-45CB-B88E-D3EE74BA2258}" destId="{89ED4FB3-7852-4B7B-8009-B5ACC4F74621}" srcOrd="7" destOrd="0" presId="urn:microsoft.com/office/officeart/2005/8/layout/process1"/>
    <dgm:cxn modelId="{4335E92C-1706-4DD6-AC0A-7D1B7DE6343C}" type="presParOf" srcId="{89ED4FB3-7852-4B7B-8009-B5ACC4F74621}" destId="{E25A4762-4FA1-4E8D-8F3F-C8DC0929C214}" srcOrd="0" destOrd="0" presId="urn:microsoft.com/office/officeart/2005/8/layout/process1"/>
    <dgm:cxn modelId="{4A713761-802B-41A1-8956-7C02C3AADA66}" type="presParOf" srcId="{22D22C4B-FA99-45CB-B88E-D3EE74BA2258}" destId="{1674F3DF-FE45-4A63-AF36-49FA76232D76}" srcOrd="8" destOrd="0" presId="urn:microsoft.com/office/officeart/2005/8/layout/process1"/>
    <dgm:cxn modelId="{1258DC61-CC83-4A47-85E2-A194C4050D8F}" type="presParOf" srcId="{22D22C4B-FA99-45CB-B88E-D3EE74BA2258}" destId="{3A3B83BF-9581-477B-A8B2-2F24BCC149D2}" srcOrd="9" destOrd="0" presId="urn:microsoft.com/office/officeart/2005/8/layout/process1"/>
    <dgm:cxn modelId="{E231BBAA-B9AE-4F4E-986C-4DAA0A316AA5}" type="presParOf" srcId="{3A3B83BF-9581-477B-A8B2-2F24BCC149D2}" destId="{0C1D317E-7A63-47E3-A7AE-B79F98DA875D}" srcOrd="0" destOrd="0" presId="urn:microsoft.com/office/officeart/2005/8/layout/process1"/>
    <dgm:cxn modelId="{4890D709-EC32-41AD-A532-D8E362EAACE8}" type="presParOf" srcId="{22D22C4B-FA99-45CB-B88E-D3EE74BA2258}" destId="{539DEC7B-73B4-404B-A486-659817601D2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01FCD7-D195-4CC5-977B-491894906356}"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zh-CN" altLang="en-US"/>
        </a:p>
      </dgm:t>
    </dgm:pt>
    <dgm:pt modelId="{64CB3286-2ED2-44F6-8B6E-294C8358BC8B}">
      <dgm:prSet phldrT="[文本]"/>
      <dgm:spPr>
        <a:solidFill>
          <a:srgbClr val="C00000"/>
        </a:solidFill>
        <a:ln>
          <a:noFill/>
        </a:ln>
      </dgm:spPr>
      <dgm:t>
        <a:bodyPr/>
        <a:lstStyle/>
        <a:p>
          <a:r>
            <a:rPr lang="zh-CN" altLang="en-US" dirty="0"/>
            <a:t>杂乱性</a:t>
          </a:r>
        </a:p>
      </dgm:t>
    </dgm:pt>
    <dgm:pt modelId="{D0427464-DBE3-4913-80FC-28411A9C58D6}" type="parTrans" cxnId="{22B96E02-A321-4168-B5FF-EAE21EEEEA02}">
      <dgm:prSet/>
      <dgm:spPr/>
      <dgm:t>
        <a:bodyPr/>
        <a:lstStyle/>
        <a:p>
          <a:endParaRPr lang="zh-CN" altLang="en-US"/>
        </a:p>
      </dgm:t>
    </dgm:pt>
    <dgm:pt modelId="{EF4FE453-7A42-484F-8BD5-9D22A6A7F66E}" type="sibTrans" cxnId="{22B96E02-A321-4168-B5FF-EAE21EEEEA02}">
      <dgm:prSet/>
      <dgm:spPr/>
      <dgm:t>
        <a:bodyPr/>
        <a:lstStyle/>
        <a:p>
          <a:endParaRPr lang="zh-CN" altLang="en-US"/>
        </a:p>
      </dgm:t>
    </dgm:pt>
    <dgm:pt modelId="{D4CFEEA4-2C0D-430B-AD8C-38FAAF96B3DC}">
      <dgm:prSet phldrT="[文本]"/>
      <dgm:spPr/>
      <dgm:t>
        <a:bodyPr/>
        <a:lstStyle/>
        <a:p>
          <a:r>
            <a:rPr lang="zh-CN" altLang="en-US" dirty="0"/>
            <a:t>重复性</a:t>
          </a:r>
        </a:p>
      </dgm:t>
    </dgm:pt>
    <dgm:pt modelId="{C3EA406B-DB7B-40E7-973A-EA05E9E9DBD4}" type="parTrans" cxnId="{0AA431D8-AC37-43D6-B879-40E0DE069432}">
      <dgm:prSet/>
      <dgm:spPr/>
      <dgm:t>
        <a:bodyPr/>
        <a:lstStyle/>
        <a:p>
          <a:endParaRPr lang="zh-CN" altLang="en-US"/>
        </a:p>
      </dgm:t>
    </dgm:pt>
    <dgm:pt modelId="{E7E24E70-118B-46AA-8609-8AE9324F2F92}" type="sibTrans" cxnId="{0AA431D8-AC37-43D6-B879-40E0DE069432}">
      <dgm:prSet/>
      <dgm:spPr/>
      <dgm:t>
        <a:bodyPr/>
        <a:lstStyle/>
        <a:p>
          <a:endParaRPr lang="zh-CN" altLang="en-US"/>
        </a:p>
      </dgm:t>
    </dgm:pt>
    <dgm:pt modelId="{8E449A44-7C78-4CEE-9EC5-753615DC5788}">
      <dgm:prSet phldrT="[文本]"/>
      <dgm:spPr/>
      <dgm:t>
        <a:bodyPr/>
        <a:lstStyle/>
        <a:p>
          <a:r>
            <a:rPr lang="zh-CN" altLang="en-US" dirty="0"/>
            <a:t>不完整性</a:t>
          </a:r>
        </a:p>
      </dgm:t>
    </dgm:pt>
    <dgm:pt modelId="{84F57384-4DD9-4571-92E5-11FDA7BA2095}" type="parTrans" cxnId="{DDB5EDCD-0B97-4AED-AE68-6F9C7AE9929E}">
      <dgm:prSet/>
      <dgm:spPr/>
      <dgm:t>
        <a:bodyPr/>
        <a:lstStyle/>
        <a:p>
          <a:endParaRPr lang="zh-CN" altLang="en-US"/>
        </a:p>
      </dgm:t>
    </dgm:pt>
    <dgm:pt modelId="{FEB6663F-9BEC-479F-88B8-C3D4EED6F4CC}" type="sibTrans" cxnId="{DDB5EDCD-0B97-4AED-AE68-6F9C7AE9929E}">
      <dgm:prSet/>
      <dgm:spPr/>
      <dgm:t>
        <a:bodyPr/>
        <a:lstStyle/>
        <a:p>
          <a:endParaRPr lang="zh-CN" altLang="en-US"/>
        </a:p>
      </dgm:t>
    </dgm:pt>
    <dgm:pt modelId="{77FFCBDC-99DC-4A8F-8062-616AB9DFDD3D}">
      <dgm:prSet phldrT="[文本]"/>
      <dgm:spPr/>
      <dgm:t>
        <a:bodyPr/>
        <a:lstStyle/>
        <a:p>
          <a:r>
            <a:rPr lang="zh-CN" altLang="en-US" dirty="0"/>
            <a:t>存在噪声</a:t>
          </a:r>
        </a:p>
      </dgm:t>
    </dgm:pt>
    <dgm:pt modelId="{5E9E02FF-5B86-40C8-8D24-E01E6F2C096B}" type="parTrans" cxnId="{46718938-FD04-43FE-8F54-260199D47C48}">
      <dgm:prSet/>
      <dgm:spPr/>
      <dgm:t>
        <a:bodyPr/>
        <a:lstStyle/>
        <a:p>
          <a:endParaRPr lang="zh-CN" altLang="en-US"/>
        </a:p>
      </dgm:t>
    </dgm:pt>
    <dgm:pt modelId="{A8603C19-5F2C-418E-B5C3-2FEADBF06B85}" type="sibTrans" cxnId="{46718938-FD04-43FE-8F54-260199D47C48}">
      <dgm:prSet/>
      <dgm:spPr/>
      <dgm:t>
        <a:bodyPr/>
        <a:lstStyle/>
        <a:p>
          <a:endParaRPr lang="zh-CN" altLang="en-US"/>
        </a:p>
      </dgm:t>
    </dgm:pt>
    <dgm:pt modelId="{2D64893B-3ED6-4B6A-B38B-89B6F44D9064}" type="pres">
      <dgm:prSet presAssocID="{3101FCD7-D195-4CC5-977B-491894906356}" presName="cycle" presStyleCnt="0">
        <dgm:presLayoutVars>
          <dgm:dir/>
          <dgm:resizeHandles val="exact"/>
        </dgm:presLayoutVars>
      </dgm:prSet>
      <dgm:spPr/>
    </dgm:pt>
    <dgm:pt modelId="{42D15CB0-ACA8-4E15-85FC-92485445746A}" type="pres">
      <dgm:prSet presAssocID="{64CB3286-2ED2-44F6-8B6E-294C8358BC8B}" presName="node" presStyleLbl="node1" presStyleIdx="0" presStyleCnt="4">
        <dgm:presLayoutVars>
          <dgm:bulletEnabled val="1"/>
        </dgm:presLayoutVars>
      </dgm:prSet>
      <dgm:spPr/>
    </dgm:pt>
    <dgm:pt modelId="{39DBA79B-CE9F-48F4-9F9D-51CFF584E748}" type="pres">
      <dgm:prSet presAssocID="{64CB3286-2ED2-44F6-8B6E-294C8358BC8B}" presName="spNode" presStyleCnt="0"/>
      <dgm:spPr/>
    </dgm:pt>
    <dgm:pt modelId="{08DE01DF-2BBC-4DDE-B35D-95764DE3225C}" type="pres">
      <dgm:prSet presAssocID="{EF4FE453-7A42-484F-8BD5-9D22A6A7F66E}" presName="sibTrans" presStyleLbl="sibTrans1D1" presStyleIdx="0" presStyleCnt="4"/>
      <dgm:spPr/>
    </dgm:pt>
    <dgm:pt modelId="{D522300C-0FD8-4B72-AA16-0FE2453A5F2F}" type="pres">
      <dgm:prSet presAssocID="{D4CFEEA4-2C0D-430B-AD8C-38FAAF96B3DC}" presName="node" presStyleLbl="node1" presStyleIdx="1" presStyleCnt="4">
        <dgm:presLayoutVars>
          <dgm:bulletEnabled val="1"/>
        </dgm:presLayoutVars>
      </dgm:prSet>
      <dgm:spPr/>
    </dgm:pt>
    <dgm:pt modelId="{6247E477-BCB5-4024-8757-F7EC6B38BA8F}" type="pres">
      <dgm:prSet presAssocID="{D4CFEEA4-2C0D-430B-AD8C-38FAAF96B3DC}" presName="spNode" presStyleCnt="0"/>
      <dgm:spPr/>
    </dgm:pt>
    <dgm:pt modelId="{749B69EC-CD7B-4D07-81C6-F605EAEEDFDD}" type="pres">
      <dgm:prSet presAssocID="{E7E24E70-118B-46AA-8609-8AE9324F2F92}" presName="sibTrans" presStyleLbl="sibTrans1D1" presStyleIdx="1" presStyleCnt="4"/>
      <dgm:spPr/>
    </dgm:pt>
    <dgm:pt modelId="{6EC05F0E-ADD9-4246-B708-214AE65EA09B}" type="pres">
      <dgm:prSet presAssocID="{8E449A44-7C78-4CEE-9EC5-753615DC5788}" presName="node" presStyleLbl="node1" presStyleIdx="2" presStyleCnt="4">
        <dgm:presLayoutVars>
          <dgm:bulletEnabled val="1"/>
        </dgm:presLayoutVars>
      </dgm:prSet>
      <dgm:spPr/>
    </dgm:pt>
    <dgm:pt modelId="{1575F924-225A-4366-B315-56ED90F3C276}" type="pres">
      <dgm:prSet presAssocID="{8E449A44-7C78-4CEE-9EC5-753615DC5788}" presName="spNode" presStyleCnt="0"/>
      <dgm:spPr/>
    </dgm:pt>
    <dgm:pt modelId="{245E8FC8-F07B-48E0-A503-0FDDCDA87DFE}" type="pres">
      <dgm:prSet presAssocID="{FEB6663F-9BEC-479F-88B8-C3D4EED6F4CC}" presName="sibTrans" presStyleLbl="sibTrans1D1" presStyleIdx="2" presStyleCnt="4"/>
      <dgm:spPr/>
    </dgm:pt>
    <dgm:pt modelId="{B24CA75D-730D-4E58-BCDB-BC0D9836936B}" type="pres">
      <dgm:prSet presAssocID="{77FFCBDC-99DC-4A8F-8062-616AB9DFDD3D}" presName="node" presStyleLbl="node1" presStyleIdx="3" presStyleCnt="4">
        <dgm:presLayoutVars>
          <dgm:bulletEnabled val="1"/>
        </dgm:presLayoutVars>
      </dgm:prSet>
      <dgm:spPr/>
    </dgm:pt>
    <dgm:pt modelId="{D00D6781-2D60-4A1A-94CD-D2884E98ED00}" type="pres">
      <dgm:prSet presAssocID="{77FFCBDC-99DC-4A8F-8062-616AB9DFDD3D}" presName="spNode" presStyleCnt="0"/>
      <dgm:spPr/>
    </dgm:pt>
    <dgm:pt modelId="{67B2195A-8657-42DA-B731-795324310685}" type="pres">
      <dgm:prSet presAssocID="{A8603C19-5F2C-418E-B5C3-2FEADBF06B85}" presName="sibTrans" presStyleLbl="sibTrans1D1" presStyleIdx="3" presStyleCnt="4"/>
      <dgm:spPr/>
    </dgm:pt>
  </dgm:ptLst>
  <dgm:cxnLst>
    <dgm:cxn modelId="{22B96E02-A321-4168-B5FF-EAE21EEEEA02}" srcId="{3101FCD7-D195-4CC5-977B-491894906356}" destId="{64CB3286-2ED2-44F6-8B6E-294C8358BC8B}" srcOrd="0" destOrd="0" parTransId="{D0427464-DBE3-4913-80FC-28411A9C58D6}" sibTransId="{EF4FE453-7A42-484F-8BD5-9D22A6A7F66E}"/>
    <dgm:cxn modelId="{A3186C19-DF3B-483F-A2F6-FF0A20552888}" type="presOf" srcId="{3101FCD7-D195-4CC5-977B-491894906356}" destId="{2D64893B-3ED6-4B6A-B38B-89B6F44D9064}" srcOrd="0" destOrd="0" presId="urn:microsoft.com/office/officeart/2005/8/layout/cycle6"/>
    <dgm:cxn modelId="{496DF530-3B23-43D2-8953-DCDEA8D1449F}" type="presOf" srcId="{64CB3286-2ED2-44F6-8B6E-294C8358BC8B}" destId="{42D15CB0-ACA8-4E15-85FC-92485445746A}" srcOrd="0" destOrd="0" presId="urn:microsoft.com/office/officeart/2005/8/layout/cycle6"/>
    <dgm:cxn modelId="{46718938-FD04-43FE-8F54-260199D47C48}" srcId="{3101FCD7-D195-4CC5-977B-491894906356}" destId="{77FFCBDC-99DC-4A8F-8062-616AB9DFDD3D}" srcOrd="3" destOrd="0" parTransId="{5E9E02FF-5B86-40C8-8D24-E01E6F2C096B}" sibTransId="{A8603C19-5F2C-418E-B5C3-2FEADBF06B85}"/>
    <dgm:cxn modelId="{75352E39-E7EA-4AE0-AC54-6FAEB0CA7244}" type="presOf" srcId="{77FFCBDC-99DC-4A8F-8062-616AB9DFDD3D}" destId="{B24CA75D-730D-4E58-BCDB-BC0D9836936B}" srcOrd="0" destOrd="0" presId="urn:microsoft.com/office/officeart/2005/8/layout/cycle6"/>
    <dgm:cxn modelId="{DF60453A-E312-447A-85A9-FFD419350188}" type="presOf" srcId="{E7E24E70-118B-46AA-8609-8AE9324F2F92}" destId="{749B69EC-CD7B-4D07-81C6-F605EAEEDFDD}" srcOrd="0" destOrd="0" presId="urn:microsoft.com/office/officeart/2005/8/layout/cycle6"/>
    <dgm:cxn modelId="{12012866-5B4E-4E4B-9AF1-951CF3C621BC}" type="presOf" srcId="{EF4FE453-7A42-484F-8BD5-9D22A6A7F66E}" destId="{08DE01DF-2BBC-4DDE-B35D-95764DE3225C}" srcOrd="0" destOrd="0" presId="urn:microsoft.com/office/officeart/2005/8/layout/cycle6"/>
    <dgm:cxn modelId="{5EC6C374-A7D6-46CD-8D8E-046EFCB5BB9B}" type="presOf" srcId="{8E449A44-7C78-4CEE-9EC5-753615DC5788}" destId="{6EC05F0E-ADD9-4246-B708-214AE65EA09B}" srcOrd="0" destOrd="0" presId="urn:microsoft.com/office/officeart/2005/8/layout/cycle6"/>
    <dgm:cxn modelId="{A5F8E174-D866-4F8F-99EC-0A9ABD3F7012}" type="presOf" srcId="{D4CFEEA4-2C0D-430B-AD8C-38FAAF96B3DC}" destId="{D522300C-0FD8-4B72-AA16-0FE2453A5F2F}" srcOrd="0" destOrd="0" presId="urn:microsoft.com/office/officeart/2005/8/layout/cycle6"/>
    <dgm:cxn modelId="{42C63890-3241-46B7-9EA6-AB2A7164E8C6}" type="presOf" srcId="{A8603C19-5F2C-418E-B5C3-2FEADBF06B85}" destId="{67B2195A-8657-42DA-B731-795324310685}" srcOrd="0" destOrd="0" presId="urn:microsoft.com/office/officeart/2005/8/layout/cycle6"/>
    <dgm:cxn modelId="{D8058592-2157-4C52-8524-ADFC4E51B798}" type="presOf" srcId="{FEB6663F-9BEC-479F-88B8-C3D4EED6F4CC}" destId="{245E8FC8-F07B-48E0-A503-0FDDCDA87DFE}" srcOrd="0" destOrd="0" presId="urn:microsoft.com/office/officeart/2005/8/layout/cycle6"/>
    <dgm:cxn modelId="{DDB5EDCD-0B97-4AED-AE68-6F9C7AE9929E}" srcId="{3101FCD7-D195-4CC5-977B-491894906356}" destId="{8E449A44-7C78-4CEE-9EC5-753615DC5788}" srcOrd="2" destOrd="0" parTransId="{84F57384-4DD9-4571-92E5-11FDA7BA2095}" sibTransId="{FEB6663F-9BEC-479F-88B8-C3D4EED6F4CC}"/>
    <dgm:cxn modelId="{0AA431D8-AC37-43D6-B879-40E0DE069432}" srcId="{3101FCD7-D195-4CC5-977B-491894906356}" destId="{D4CFEEA4-2C0D-430B-AD8C-38FAAF96B3DC}" srcOrd="1" destOrd="0" parTransId="{C3EA406B-DB7B-40E7-973A-EA05E9E9DBD4}" sibTransId="{E7E24E70-118B-46AA-8609-8AE9324F2F92}"/>
    <dgm:cxn modelId="{A51E996D-E42F-4BA3-9E6D-DB04EE247BB1}" type="presParOf" srcId="{2D64893B-3ED6-4B6A-B38B-89B6F44D9064}" destId="{42D15CB0-ACA8-4E15-85FC-92485445746A}" srcOrd="0" destOrd="0" presId="urn:microsoft.com/office/officeart/2005/8/layout/cycle6"/>
    <dgm:cxn modelId="{CAF006B7-9825-4984-AB55-8503617CDAC4}" type="presParOf" srcId="{2D64893B-3ED6-4B6A-B38B-89B6F44D9064}" destId="{39DBA79B-CE9F-48F4-9F9D-51CFF584E748}" srcOrd="1" destOrd="0" presId="urn:microsoft.com/office/officeart/2005/8/layout/cycle6"/>
    <dgm:cxn modelId="{41739D4A-9369-4400-8B16-13DA0767C28D}" type="presParOf" srcId="{2D64893B-3ED6-4B6A-B38B-89B6F44D9064}" destId="{08DE01DF-2BBC-4DDE-B35D-95764DE3225C}" srcOrd="2" destOrd="0" presId="urn:microsoft.com/office/officeart/2005/8/layout/cycle6"/>
    <dgm:cxn modelId="{601C2A83-760A-4D55-86C4-026FF884375A}" type="presParOf" srcId="{2D64893B-3ED6-4B6A-B38B-89B6F44D9064}" destId="{D522300C-0FD8-4B72-AA16-0FE2453A5F2F}" srcOrd="3" destOrd="0" presId="urn:microsoft.com/office/officeart/2005/8/layout/cycle6"/>
    <dgm:cxn modelId="{A7B0E514-B330-40B0-A9B3-6ACA3C9B7F5F}" type="presParOf" srcId="{2D64893B-3ED6-4B6A-B38B-89B6F44D9064}" destId="{6247E477-BCB5-4024-8757-F7EC6B38BA8F}" srcOrd="4" destOrd="0" presId="urn:microsoft.com/office/officeart/2005/8/layout/cycle6"/>
    <dgm:cxn modelId="{D15DEF55-D19A-42F3-94F2-B27B49445F0D}" type="presParOf" srcId="{2D64893B-3ED6-4B6A-B38B-89B6F44D9064}" destId="{749B69EC-CD7B-4D07-81C6-F605EAEEDFDD}" srcOrd="5" destOrd="0" presId="urn:microsoft.com/office/officeart/2005/8/layout/cycle6"/>
    <dgm:cxn modelId="{A2BAD3D9-4DE3-4890-A773-64431A528214}" type="presParOf" srcId="{2D64893B-3ED6-4B6A-B38B-89B6F44D9064}" destId="{6EC05F0E-ADD9-4246-B708-214AE65EA09B}" srcOrd="6" destOrd="0" presId="urn:microsoft.com/office/officeart/2005/8/layout/cycle6"/>
    <dgm:cxn modelId="{576B128C-3FC0-485B-8EE5-A972ACA4EE75}" type="presParOf" srcId="{2D64893B-3ED6-4B6A-B38B-89B6F44D9064}" destId="{1575F924-225A-4366-B315-56ED90F3C276}" srcOrd="7" destOrd="0" presId="urn:microsoft.com/office/officeart/2005/8/layout/cycle6"/>
    <dgm:cxn modelId="{13A46C34-97A1-4CE6-BA4C-475915A3EAA3}" type="presParOf" srcId="{2D64893B-3ED6-4B6A-B38B-89B6F44D9064}" destId="{245E8FC8-F07B-48E0-A503-0FDDCDA87DFE}" srcOrd="8" destOrd="0" presId="urn:microsoft.com/office/officeart/2005/8/layout/cycle6"/>
    <dgm:cxn modelId="{08C3FFD7-E2D7-4637-8987-0EE1CD94F7B8}" type="presParOf" srcId="{2D64893B-3ED6-4B6A-B38B-89B6F44D9064}" destId="{B24CA75D-730D-4E58-BCDB-BC0D9836936B}" srcOrd="9" destOrd="0" presId="urn:microsoft.com/office/officeart/2005/8/layout/cycle6"/>
    <dgm:cxn modelId="{524234C8-00F4-4FB6-BF73-03A8561BB3DD}" type="presParOf" srcId="{2D64893B-3ED6-4B6A-B38B-89B6F44D9064}" destId="{D00D6781-2D60-4A1A-94CD-D2884E98ED00}" srcOrd="10" destOrd="0" presId="urn:microsoft.com/office/officeart/2005/8/layout/cycle6"/>
    <dgm:cxn modelId="{233FA5C7-2982-48F1-9DE4-C97748D369FD}" type="presParOf" srcId="{2D64893B-3ED6-4B6A-B38B-89B6F44D9064}" destId="{67B2195A-8657-42DA-B731-795324310685}"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15CB0-ACA8-4E15-85FC-92485445746A}">
      <dsp:nvSpPr>
        <dsp:cNvPr id="0" name=""/>
        <dsp:cNvSpPr/>
      </dsp:nvSpPr>
      <dsp:spPr>
        <a:xfrm>
          <a:off x="1945590" y="104"/>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杂乱性</a:t>
          </a:r>
        </a:p>
      </dsp:txBody>
      <dsp:txXfrm>
        <a:off x="1987825" y="42339"/>
        <a:ext cx="1246589" cy="780718"/>
      </dsp:txXfrm>
    </dsp:sp>
    <dsp:sp modelId="{08DE01DF-2BBC-4DDE-B35D-95764DE3225C}">
      <dsp:nvSpPr>
        <dsp:cNvPr id="0" name=""/>
        <dsp:cNvSpPr/>
      </dsp:nvSpPr>
      <dsp:spPr>
        <a:xfrm>
          <a:off x="1180982" y="432698"/>
          <a:ext cx="2860274" cy="2860274"/>
        </a:xfrm>
        <a:custGeom>
          <a:avLst/>
          <a:gdLst/>
          <a:ahLst/>
          <a:cxnLst/>
          <a:rect l="0" t="0" r="0" b="0"/>
          <a:pathLst>
            <a:path>
              <a:moveTo>
                <a:pt x="2105266" y="169386"/>
              </a:moveTo>
              <a:arcTo wR="1430137" hR="1430137" stAng="17890137"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22300C-0FD8-4B72-AA16-0FE2453A5F2F}">
      <dsp:nvSpPr>
        <dsp:cNvPr id="0" name=""/>
        <dsp:cNvSpPr/>
      </dsp:nvSpPr>
      <dsp:spPr>
        <a:xfrm>
          <a:off x="3375727" y="1430241"/>
          <a:ext cx="1331059" cy="865188"/>
        </a:xfrm>
        <a:prstGeom prst="roundRect">
          <a:avLst/>
        </a:prstGeom>
        <a:solidFill>
          <a:srgbClr val="C0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重复性</a:t>
          </a:r>
        </a:p>
      </dsp:txBody>
      <dsp:txXfrm>
        <a:off x="3417962" y="1472476"/>
        <a:ext cx="1246589" cy="780718"/>
      </dsp:txXfrm>
    </dsp:sp>
    <dsp:sp modelId="{749B69EC-CD7B-4D07-81C6-F605EAEEDFDD}">
      <dsp:nvSpPr>
        <dsp:cNvPr id="0" name=""/>
        <dsp:cNvSpPr/>
      </dsp:nvSpPr>
      <dsp:spPr>
        <a:xfrm>
          <a:off x="1180982" y="432698"/>
          <a:ext cx="2860274" cy="2860274"/>
        </a:xfrm>
        <a:custGeom>
          <a:avLst/>
          <a:gdLst/>
          <a:ahLst/>
          <a:cxnLst/>
          <a:rect l="0" t="0" r="0" b="0"/>
          <a:pathLst>
            <a:path>
              <a:moveTo>
                <a:pt x="2789951" y="1873076"/>
              </a:moveTo>
              <a:arcTo wR="1430137" hR="1430137" stAng="1082536"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C05F0E-ADD9-4246-B708-214AE65EA09B}">
      <dsp:nvSpPr>
        <dsp:cNvPr id="0" name=""/>
        <dsp:cNvSpPr/>
      </dsp:nvSpPr>
      <dsp:spPr>
        <a:xfrm>
          <a:off x="1945590" y="2860378"/>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不完整性</a:t>
          </a:r>
        </a:p>
      </dsp:txBody>
      <dsp:txXfrm>
        <a:off x="1987825" y="2902613"/>
        <a:ext cx="1246589" cy="780718"/>
      </dsp:txXfrm>
    </dsp:sp>
    <dsp:sp modelId="{245E8FC8-F07B-48E0-A503-0FDDCDA87DFE}">
      <dsp:nvSpPr>
        <dsp:cNvPr id="0" name=""/>
        <dsp:cNvSpPr/>
      </dsp:nvSpPr>
      <dsp:spPr>
        <a:xfrm>
          <a:off x="1180982" y="432698"/>
          <a:ext cx="2860274" cy="2860274"/>
        </a:xfrm>
        <a:custGeom>
          <a:avLst/>
          <a:gdLst/>
          <a:ahLst/>
          <a:cxnLst/>
          <a:rect l="0" t="0" r="0" b="0"/>
          <a:pathLst>
            <a:path>
              <a:moveTo>
                <a:pt x="755007" y="2690887"/>
              </a:moveTo>
              <a:arcTo wR="1430137" hR="1430137" stAng="7090137"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4CA75D-730D-4E58-BCDB-BC0D9836936B}">
      <dsp:nvSpPr>
        <dsp:cNvPr id="0" name=""/>
        <dsp:cNvSpPr/>
      </dsp:nvSpPr>
      <dsp:spPr>
        <a:xfrm>
          <a:off x="515453" y="1430241"/>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存在噪声</a:t>
          </a:r>
        </a:p>
      </dsp:txBody>
      <dsp:txXfrm>
        <a:off x="557688" y="1472476"/>
        <a:ext cx="1246589" cy="780718"/>
      </dsp:txXfrm>
    </dsp:sp>
    <dsp:sp modelId="{67B2195A-8657-42DA-B731-795324310685}">
      <dsp:nvSpPr>
        <dsp:cNvPr id="0" name=""/>
        <dsp:cNvSpPr/>
      </dsp:nvSpPr>
      <dsp:spPr>
        <a:xfrm>
          <a:off x="1180982" y="432698"/>
          <a:ext cx="2860274" cy="2860274"/>
        </a:xfrm>
        <a:custGeom>
          <a:avLst/>
          <a:gdLst/>
          <a:ahLst/>
          <a:cxnLst/>
          <a:rect l="0" t="0" r="0" b="0"/>
          <a:pathLst>
            <a:path>
              <a:moveTo>
                <a:pt x="70322" y="987197"/>
              </a:moveTo>
              <a:arcTo wR="1430137" hR="1430137" stAng="11882536"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15CB0-ACA8-4E15-85FC-92485445746A}">
      <dsp:nvSpPr>
        <dsp:cNvPr id="0" name=""/>
        <dsp:cNvSpPr/>
      </dsp:nvSpPr>
      <dsp:spPr>
        <a:xfrm>
          <a:off x="1945590" y="104"/>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杂乱性</a:t>
          </a:r>
        </a:p>
      </dsp:txBody>
      <dsp:txXfrm>
        <a:off x="1987825" y="42339"/>
        <a:ext cx="1246589" cy="780718"/>
      </dsp:txXfrm>
    </dsp:sp>
    <dsp:sp modelId="{08DE01DF-2BBC-4DDE-B35D-95764DE3225C}">
      <dsp:nvSpPr>
        <dsp:cNvPr id="0" name=""/>
        <dsp:cNvSpPr/>
      </dsp:nvSpPr>
      <dsp:spPr>
        <a:xfrm>
          <a:off x="1180982" y="432698"/>
          <a:ext cx="2860274" cy="2860274"/>
        </a:xfrm>
        <a:custGeom>
          <a:avLst/>
          <a:gdLst/>
          <a:ahLst/>
          <a:cxnLst/>
          <a:rect l="0" t="0" r="0" b="0"/>
          <a:pathLst>
            <a:path>
              <a:moveTo>
                <a:pt x="2105266" y="169386"/>
              </a:moveTo>
              <a:arcTo wR="1430137" hR="1430137" stAng="17890137"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22300C-0FD8-4B72-AA16-0FE2453A5F2F}">
      <dsp:nvSpPr>
        <dsp:cNvPr id="0" name=""/>
        <dsp:cNvSpPr/>
      </dsp:nvSpPr>
      <dsp:spPr>
        <a:xfrm>
          <a:off x="3375727" y="1430241"/>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重复性</a:t>
          </a:r>
        </a:p>
      </dsp:txBody>
      <dsp:txXfrm>
        <a:off x="3417962" y="1472476"/>
        <a:ext cx="1246589" cy="780718"/>
      </dsp:txXfrm>
    </dsp:sp>
    <dsp:sp modelId="{749B69EC-CD7B-4D07-81C6-F605EAEEDFDD}">
      <dsp:nvSpPr>
        <dsp:cNvPr id="0" name=""/>
        <dsp:cNvSpPr/>
      </dsp:nvSpPr>
      <dsp:spPr>
        <a:xfrm>
          <a:off x="1180982" y="432698"/>
          <a:ext cx="2860274" cy="2860274"/>
        </a:xfrm>
        <a:custGeom>
          <a:avLst/>
          <a:gdLst/>
          <a:ahLst/>
          <a:cxnLst/>
          <a:rect l="0" t="0" r="0" b="0"/>
          <a:pathLst>
            <a:path>
              <a:moveTo>
                <a:pt x="2789951" y="1873076"/>
              </a:moveTo>
              <a:arcTo wR="1430137" hR="1430137" stAng="1082536"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C05F0E-ADD9-4246-B708-214AE65EA09B}">
      <dsp:nvSpPr>
        <dsp:cNvPr id="0" name=""/>
        <dsp:cNvSpPr/>
      </dsp:nvSpPr>
      <dsp:spPr>
        <a:xfrm>
          <a:off x="1945590" y="2860378"/>
          <a:ext cx="1331059" cy="865188"/>
        </a:xfrm>
        <a:prstGeom prst="roundRect">
          <a:avLst/>
        </a:prstGeom>
        <a:solidFill>
          <a:srgbClr val="C0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不完整性</a:t>
          </a:r>
        </a:p>
      </dsp:txBody>
      <dsp:txXfrm>
        <a:off x="1987825" y="2902613"/>
        <a:ext cx="1246589" cy="780718"/>
      </dsp:txXfrm>
    </dsp:sp>
    <dsp:sp modelId="{245E8FC8-F07B-48E0-A503-0FDDCDA87DFE}">
      <dsp:nvSpPr>
        <dsp:cNvPr id="0" name=""/>
        <dsp:cNvSpPr/>
      </dsp:nvSpPr>
      <dsp:spPr>
        <a:xfrm>
          <a:off x="1180982" y="432698"/>
          <a:ext cx="2860274" cy="2860274"/>
        </a:xfrm>
        <a:custGeom>
          <a:avLst/>
          <a:gdLst/>
          <a:ahLst/>
          <a:cxnLst/>
          <a:rect l="0" t="0" r="0" b="0"/>
          <a:pathLst>
            <a:path>
              <a:moveTo>
                <a:pt x="755007" y="2690887"/>
              </a:moveTo>
              <a:arcTo wR="1430137" hR="1430137" stAng="7090137"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4CA75D-730D-4E58-BCDB-BC0D9836936B}">
      <dsp:nvSpPr>
        <dsp:cNvPr id="0" name=""/>
        <dsp:cNvSpPr/>
      </dsp:nvSpPr>
      <dsp:spPr>
        <a:xfrm>
          <a:off x="515453" y="1430241"/>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存在噪声</a:t>
          </a:r>
        </a:p>
      </dsp:txBody>
      <dsp:txXfrm>
        <a:off x="557688" y="1472476"/>
        <a:ext cx="1246589" cy="780718"/>
      </dsp:txXfrm>
    </dsp:sp>
    <dsp:sp modelId="{67B2195A-8657-42DA-B731-795324310685}">
      <dsp:nvSpPr>
        <dsp:cNvPr id="0" name=""/>
        <dsp:cNvSpPr/>
      </dsp:nvSpPr>
      <dsp:spPr>
        <a:xfrm>
          <a:off x="1180982" y="432698"/>
          <a:ext cx="2860274" cy="2860274"/>
        </a:xfrm>
        <a:custGeom>
          <a:avLst/>
          <a:gdLst/>
          <a:ahLst/>
          <a:cxnLst/>
          <a:rect l="0" t="0" r="0" b="0"/>
          <a:pathLst>
            <a:path>
              <a:moveTo>
                <a:pt x="70322" y="987197"/>
              </a:moveTo>
              <a:arcTo wR="1430137" hR="1430137" stAng="11882536"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15CB0-ACA8-4E15-85FC-92485445746A}">
      <dsp:nvSpPr>
        <dsp:cNvPr id="0" name=""/>
        <dsp:cNvSpPr/>
      </dsp:nvSpPr>
      <dsp:spPr>
        <a:xfrm>
          <a:off x="1945590" y="104"/>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杂乱性</a:t>
          </a:r>
        </a:p>
      </dsp:txBody>
      <dsp:txXfrm>
        <a:off x="1987825" y="42339"/>
        <a:ext cx="1246589" cy="780718"/>
      </dsp:txXfrm>
    </dsp:sp>
    <dsp:sp modelId="{08DE01DF-2BBC-4DDE-B35D-95764DE3225C}">
      <dsp:nvSpPr>
        <dsp:cNvPr id="0" name=""/>
        <dsp:cNvSpPr/>
      </dsp:nvSpPr>
      <dsp:spPr>
        <a:xfrm>
          <a:off x="1180982" y="432698"/>
          <a:ext cx="2860274" cy="2860274"/>
        </a:xfrm>
        <a:custGeom>
          <a:avLst/>
          <a:gdLst/>
          <a:ahLst/>
          <a:cxnLst/>
          <a:rect l="0" t="0" r="0" b="0"/>
          <a:pathLst>
            <a:path>
              <a:moveTo>
                <a:pt x="2105266" y="169386"/>
              </a:moveTo>
              <a:arcTo wR="1430137" hR="1430137" stAng="17890137"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22300C-0FD8-4B72-AA16-0FE2453A5F2F}">
      <dsp:nvSpPr>
        <dsp:cNvPr id="0" name=""/>
        <dsp:cNvSpPr/>
      </dsp:nvSpPr>
      <dsp:spPr>
        <a:xfrm>
          <a:off x="3375727" y="1430241"/>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重复性</a:t>
          </a:r>
        </a:p>
      </dsp:txBody>
      <dsp:txXfrm>
        <a:off x="3417962" y="1472476"/>
        <a:ext cx="1246589" cy="780718"/>
      </dsp:txXfrm>
    </dsp:sp>
    <dsp:sp modelId="{749B69EC-CD7B-4D07-81C6-F605EAEEDFDD}">
      <dsp:nvSpPr>
        <dsp:cNvPr id="0" name=""/>
        <dsp:cNvSpPr/>
      </dsp:nvSpPr>
      <dsp:spPr>
        <a:xfrm>
          <a:off x="1180982" y="432698"/>
          <a:ext cx="2860274" cy="2860274"/>
        </a:xfrm>
        <a:custGeom>
          <a:avLst/>
          <a:gdLst/>
          <a:ahLst/>
          <a:cxnLst/>
          <a:rect l="0" t="0" r="0" b="0"/>
          <a:pathLst>
            <a:path>
              <a:moveTo>
                <a:pt x="2789951" y="1873076"/>
              </a:moveTo>
              <a:arcTo wR="1430137" hR="1430137" stAng="1082536"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C05F0E-ADD9-4246-B708-214AE65EA09B}">
      <dsp:nvSpPr>
        <dsp:cNvPr id="0" name=""/>
        <dsp:cNvSpPr/>
      </dsp:nvSpPr>
      <dsp:spPr>
        <a:xfrm>
          <a:off x="1945590" y="2860378"/>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不完整性</a:t>
          </a:r>
        </a:p>
      </dsp:txBody>
      <dsp:txXfrm>
        <a:off x="1987825" y="2902613"/>
        <a:ext cx="1246589" cy="780718"/>
      </dsp:txXfrm>
    </dsp:sp>
    <dsp:sp modelId="{245E8FC8-F07B-48E0-A503-0FDDCDA87DFE}">
      <dsp:nvSpPr>
        <dsp:cNvPr id="0" name=""/>
        <dsp:cNvSpPr/>
      </dsp:nvSpPr>
      <dsp:spPr>
        <a:xfrm>
          <a:off x="1180982" y="432698"/>
          <a:ext cx="2860274" cy="2860274"/>
        </a:xfrm>
        <a:custGeom>
          <a:avLst/>
          <a:gdLst/>
          <a:ahLst/>
          <a:cxnLst/>
          <a:rect l="0" t="0" r="0" b="0"/>
          <a:pathLst>
            <a:path>
              <a:moveTo>
                <a:pt x="755007" y="2690887"/>
              </a:moveTo>
              <a:arcTo wR="1430137" hR="1430137" stAng="7090137"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4CA75D-730D-4E58-BCDB-BC0D9836936B}">
      <dsp:nvSpPr>
        <dsp:cNvPr id="0" name=""/>
        <dsp:cNvSpPr/>
      </dsp:nvSpPr>
      <dsp:spPr>
        <a:xfrm>
          <a:off x="515453" y="1430241"/>
          <a:ext cx="1331059" cy="865188"/>
        </a:xfrm>
        <a:prstGeom prst="roundRect">
          <a:avLst/>
        </a:prstGeom>
        <a:solidFill>
          <a:srgbClr val="C0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存在噪声</a:t>
          </a:r>
        </a:p>
      </dsp:txBody>
      <dsp:txXfrm>
        <a:off x="557688" y="1472476"/>
        <a:ext cx="1246589" cy="780718"/>
      </dsp:txXfrm>
    </dsp:sp>
    <dsp:sp modelId="{67B2195A-8657-42DA-B731-795324310685}">
      <dsp:nvSpPr>
        <dsp:cNvPr id="0" name=""/>
        <dsp:cNvSpPr/>
      </dsp:nvSpPr>
      <dsp:spPr>
        <a:xfrm>
          <a:off x="1180982" y="432698"/>
          <a:ext cx="2860274" cy="2860274"/>
        </a:xfrm>
        <a:custGeom>
          <a:avLst/>
          <a:gdLst/>
          <a:ahLst/>
          <a:cxnLst/>
          <a:rect l="0" t="0" r="0" b="0"/>
          <a:pathLst>
            <a:path>
              <a:moveTo>
                <a:pt x="70322" y="987197"/>
              </a:moveTo>
              <a:arcTo wR="1430137" hR="1430137" stAng="11882536"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交流与展示</a:t>
          </a:r>
        </a:p>
      </dsp:txBody>
      <dsp:txXfrm>
        <a:off x="10106569" y="14988"/>
        <a:ext cx="1411678" cy="4817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15CB0-ACA8-4E15-85FC-92485445746A}">
      <dsp:nvSpPr>
        <dsp:cNvPr id="0" name=""/>
        <dsp:cNvSpPr/>
      </dsp:nvSpPr>
      <dsp:spPr>
        <a:xfrm>
          <a:off x="1945590" y="104"/>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杂乱性</a:t>
          </a:r>
        </a:p>
      </dsp:txBody>
      <dsp:txXfrm>
        <a:off x="1987825" y="42339"/>
        <a:ext cx="1246589" cy="780718"/>
      </dsp:txXfrm>
    </dsp:sp>
    <dsp:sp modelId="{08DE01DF-2BBC-4DDE-B35D-95764DE3225C}">
      <dsp:nvSpPr>
        <dsp:cNvPr id="0" name=""/>
        <dsp:cNvSpPr/>
      </dsp:nvSpPr>
      <dsp:spPr>
        <a:xfrm>
          <a:off x="1180982" y="432698"/>
          <a:ext cx="2860274" cy="2860274"/>
        </a:xfrm>
        <a:custGeom>
          <a:avLst/>
          <a:gdLst/>
          <a:ahLst/>
          <a:cxnLst/>
          <a:rect l="0" t="0" r="0" b="0"/>
          <a:pathLst>
            <a:path>
              <a:moveTo>
                <a:pt x="2105266" y="169386"/>
              </a:moveTo>
              <a:arcTo wR="1430137" hR="1430137" stAng="17890137"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22300C-0FD8-4B72-AA16-0FE2453A5F2F}">
      <dsp:nvSpPr>
        <dsp:cNvPr id="0" name=""/>
        <dsp:cNvSpPr/>
      </dsp:nvSpPr>
      <dsp:spPr>
        <a:xfrm>
          <a:off x="3375727" y="1430241"/>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重复性</a:t>
          </a:r>
        </a:p>
      </dsp:txBody>
      <dsp:txXfrm>
        <a:off x="3417962" y="1472476"/>
        <a:ext cx="1246589" cy="780718"/>
      </dsp:txXfrm>
    </dsp:sp>
    <dsp:sp modelId="{749B69EC-CD7B-4D07-81C6-F605EAEEDFDD}">
      <dsp:nvSpPr>
        <dsp:cNvPr id="0" name=""/>
        <dsp:cNvSpPr/>
      </dsp:nvSpPr>
      <dsp:spPr>
        <a:xfrm>
          <a:off x="1180982" y="432698"/>
          <a:ext cx="2860274" cy="2860274"/>
        </a:xfrm>
        <a:custGeom>
          <a:avLst/>
          <a:gdLst/>
          <a:ahLst/>
          <a:cxnLst/>
          <a:rect l="0" t="0" r="0" b="0"/>
          <a:pathLst>
            <a:path>
              <a:moveTo>
                <a:pt x="2789951" y="1873076"/>
              </a:moveTo>
              <a:arcTo wR="1430137" hR="1430137" stAng="1082536"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C05F0E-ADD9-4246-B708-214AE65EA09B}">
      <dsp:nvSpPr>
        <dsp:cNvPr id="0" name=""/>
        <dsp:cNvSpPr/>
      </dsp:nvSpPr>
      <dsp:spPr>
        <a:xfrm>
          <a:off x="1945590" y="2860378"/>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不完整性</a:t>
          </a:r>
        </a:p>
      </dsp:txBody>
      <dsp:txXfrm>
        <a:off x="1987825" y="2902613"/>
        <a:ext cx="1246589" cy="780718"/>
      </dsp:txXfrm>
    </dsp:sp>
    <dsp:sp modelId="{245E8FC8-F07B-48E0-A503-0FDDCDA87DFE}">
      <dsp:nvSpPr>
        <dsp:cNvPr id="0" name=""/>
        <dsp:cNvSpPr/>
      </dsp:nvSpPr>
      <dsp:spPr>
        <a:xfrm>
          <a:off x="1180982" y="432698"/>
          <a:ext cx="2860274" cy="2860274"/>
        </a:xfrm>
        <a:custGeom>
          <a:avLst/>
          <a:gdLst/>
          <a:ahLst/>
          <a:cxnLst/>
          <a:rect l="0" t="0" r="0" b="0"/>
          <a:pathLst>
            <a:path>
              <a:moveTo>
                <a:pt x="755007" y="2690887"/>
              </a:moveTo>
              <a:arcTo wR="1430137" hR="1430137" stAng="7090137"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4CA75D-730D-4E58-BCDB-BC0D9836936B}">
      <dsp:nvSpPr>
        <dsp:cNvPr id="0" name=""/>
        <dsp:cNvSpPr/>
      </dsp:nvSpPr>
      <dsp:spPr>
        <a:xfrm>
          <a:off x="515453" y="1430241"/>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存在噪声</a:t>
          </a:r>
        </a:p>
      </dsp:txBody>
      <dsp:txXfrm>
        <a:off x="557688" y="1472476"/>
        <a:ext cx="1246589" cy="780718"/>
      </dsp:txXfrm>
    </dsp:sp>
    <dsp:sp modelId="{67B2195A-8657-42DA-B731-795324310685}">
      <dsp:nvSpPr>
        <dsp:cNvPr id="0" name=""/>
        <dsp:cNvSpPr/>
      </dsp:nvSpPr>
      <dsp:spPr>
        <a:xfrm>
          <a:off x="1180982" y="432698"/>
          <a:ext cx="2860274" cy="2860274"/>
        </a:xfrm>
        <a:custGeom>
          <a:avLst/>
          <a:gdLst/>
          <a:ahLst/>
          <a:cxnLst/>
          <a:rect l="0" t="0" r="0" b="0"/>
          <a:pathLst>
            <a:path>
              <a:moveTo>
                <a:pt x="70322" y="987197"/>
              </a:moveTo>
              <a:arcTo wR="1430137" hR="1430137" stAng="11882536"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51D1D-6FAB-443E-ABE0-9105E141A886}">
      <dsp:nvSpPr>
        <dsp:cNvPr id="0" name=""/>
        <dsp:cNvSpPr/>
      </dsp:nvSpPr>
      <dsp:spPr>
        <a:xfrm>
          <a:off x="0"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设立研究目标</a:t>
          </a:r>
        </a:p>
      </dsp:txBody>
      <dsp:txXfrm>
        <a:off x="14988" y="14988"/>
        <a:ext cx="1411678" cy="481749"/>
      </dsp:txXfrm>
    </dsp:sp>
    <dsp:sp modelId="{3ACB489E-D87D-4925-A66D-03C3C017FF03}">
      <dsp:nvSpPr>
        <dsp:cNvPr id="0" name=""/>
        <dsp:cNvSpPr/>
      </dsp:nvSpPr>
      <dsp:spPr>
        <a:xfrm>
          <a:off x="1585819"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585819" y="148603"/>
        <a:ext cx="213941" cy="214518"/>
      </dsp:txXfrm>
    </dsp:sp>
    <dsp:sp modelId="{14243542-47B9-4C1E-B9C0-FAAF86750901}">
      <dsp:nvSpPr>
        <dsp:cNvPr id="0" name=""/>
        <dsp:cNvSpPr/>
      </dsp:nvSpPr>
      <dsp:spPr>
        <a:xfrm>
          <a:off x="2018316" y="0"/>
          <a:ext cx="1441654" cy="511725"/>
        </a:xfrm>
        <a:prstGeom prst="roundRect">
          <a:avLst>
            <a:gd name="adj" fmla="val 10000"/>
          </a:avLst>
        </a:prstGeom>
        <a:solidFill>
          <a:schemeClr val="accen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数据获取</a:t>
          </a:r>
        </a:p>
      </dsp:txBody>
      <dsp:txXfrm>
        <a:off x="2033304" y="14988"/>
        <a:ext cx="1411678" cy="481749"/>
      </dsp:txXfrm>
    </dsp:sp>
    <dsp:sp modelId="{EDFFE6C8-1602-488A-9D38-8748B0E81F5E}">
      <dsp:nvSpPr>
        <dsp:cNvPr id="0" name=""/>
        <dsp:cNvSpPr/>
      </dsp:nvSpPr>
      <dsp:spPr>
        <a:xfrm>
          <a:off x="3604136"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604136" y="148603"/>
        <a:ext cx="213941" cy="214518"/>
      </dsp:txXfrm>
    </dsp:sp>
    <dsp:sp modelId="{2AA89811-423C-4F31-9E62-8EAE6FC69ADD}">
      <dsp:nvSpPr>
        <dsp:cNvPr id="0" name=""/>
        <dsp:cNvSpPr/>
      </dsp:nvSpPr>
      <dsp:spPr>
        <a:xfrm>
          <a:off x="4036632" y="0"/>
          <a:ext cx="1441654" cy="511725"/>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数据预处理</a:t>
          </a:r>
        </a:p>
      </dsp:txBody>
      <dsp:txXfrm>
        <a:off x="4051620" y="14988"/>
        <a:ext cx="1411678" cy="481749"/>
      </dsp:txXfrm>
    </dsp:sp>
    <dsp:sp modelId="{56553D7C-CA41-4DF7-BD86-2C043BAAB137}">
      <dsp:nvSpPr>
        <dsp:cNvPr id="0" name=""/>
        <dsp:cNvSpPr/>
      </dsp:nvSpPr>
      <dsp:spPr>
        <a:xfrm>
          <a:off x="5622452"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622452" y="148603"/>
        <a:ext cx="213941" cy="214518"/>
      </dsp:txXfrm>
    </dsp:sp>
    <dsp:sp modelId="{A2A772B0-1D5B-4287-9D55-6EC4BD7DEC70}">
      <dsp:nvSpPr>
        <dsp:cNvPr id="0" name=""/>
        <dsp:cNvSpPr/>
      </dsp:nvSpPr>
      <dsp:spPr>
        <a:xfrm>
          <a:off x="6054948"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探索性分析</a:t>
          </a:r>
        </a:p>
      </dsp:txBody>
      <dsp:txXfrm>
        <a:off x="6069936" y="14988"/>
        <a:ext cx="1411678" cy="481749"/>
      </dsp:txXfrm>
    </dsp:sp>
    <dsp:sp modelId="{89ED4FB3-7852-4B7B-8009-B5ACC4F74621}">
      <dsp:nvSpPr>
        <dsp:cNvPr id="0" name=""/>
        <dsp:cNvSpPr/>
      </dsp:nvSpPr>
      <dsp:spPr>
        <a:xfrm>
          <a:off x="7640768"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7640768" y="148603"/>
        <a:ext cx="213941" cy="214518"/>
      </dsp:txXfrm>
    </dsp:sp>
    <dsp:sp modelId="{1674F3DF-FE45-4A63-AF36-49FA76232D76}">
      <dsp:nvSpPr>
        <dsp:cNvPr id="0" name=""/>
        <dsp:cNvSpPr/>
      </dsp:nvSpPr>
      <dsp:spPr>
        <a:xfrm>
          <a:off x="8073265"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数据建模</a:t>
          </a:r>
        </a:p>
      </dsp:txBody>
      <dsp:txXfrm>
        <a:off x="8088253" y="14988"/>
        <a:ext cx="1411678" cy="481749"/>
      </dsp:txXfrm>
    </dsp:sp>
    <dsp:sp modelId="{3A3B83BF-9581-477B-A8B2-2F24BCC149D2}">
      <dsp:nvSpPr>
        <dsp:cNvPr id="0" name=""/>
        <dsp:cNvSpPr/>
      </dsp:nvSpPr>
      <dsp:spPr>
        <a:xfrm>
          <a:off x="9659085" y="77097"/>
          <a:ext cx="305630" cy="357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659085" y="148603"/>
        <a:ext cx="213941" cy="214518"/>
      </dsp:txXfrm>
    </dsp:sp>
    <dsp:sp modelId="{539DEC7B-73B4-404B-A486-659817601D26}">
      <dsp:nvSpPr>
        <dsp:cNvPr id="0" name=""/>
        <dsp:cNvSpPr/>
      </dsp:nvSpPr>
      <dsp:spPr>
        <a:xfrm>
          <a:off x="10091581" y="0"/>
          <a:ext cx="1441654" cy="51172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交流与展示</a:t>
          </a:r>
        </a:p>
      </dsp:txBody>
      <dsp:txXfrm>
        <a:off x="10106569" y="14988"/>
        <a:ext cx="1411678" cy="4817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15CB0-ACA8-4E15-85FC-92485445746A}">
      <dsp:nvSpPr>
        <dsp:cNvPr id="0" name=""/>
        <dsp:cNvSpPr/>
      </dsp:nvSpPr>
      <dsp:spPr>
        <a:xfrm>
          <a:off x="1945590" y="104"/>
          <a:ext cx="1331059" cy="865188"/>
        </a:xfrm>
        <a:prstGeom prst="roundRect">
          <a:avLst/>
        </a:prstGeom>
        <a:solidFill>
          <a:srgbClr val="C0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杂乱性</a:t>
          </a:r>
        </a:p>
      </dsp:txBody>
      <dsp:txXfrm>
        <a:off x="1987825" y="42339"/>
        <a:ext cx="1246589" cy="780718"/>
      </dsp:txXfrm>
    </dsp:sp>
    <dsp:sp modelId="{08DE01DF-2BBC-4DDE-B35D-95764DE3225C}">
      <dsp:nvSpPr>
        <dsp:cNvPr id="0" name=""/>
        <dsp:cNvSpPr/>
      </dsp:nvSpPr>
      <dsp:spPr>
        <a:xfrm>
          <a:off x="1180982" y="432698"/>
          <a:ext cx="2860274" cy="2860274"/>
        </a:xfrm>
        <a:custGeom>
          <a:avLst/>
          <a:gdLst/>
          <a:ahLst/>
          <a:cxnLst/>
          <a:rect l="0" t="0" r="0" b="0"/>
          <a:pathLst>
            <a:path>
              <a:moveTo>
                <a:pt x="2105266" y="169386"/>
              </a:moveTo>
              <a:arcTo wR="1430137" hR="1430137" stAng="17890137"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22300C-0FD8-4B72-AA16-0FE2453A5F2F}">
      <dsp:nvSpPr>
        <dsp:cNvPr id="0" name=""/>
        <dsp:cNvSpPr/>
      </dsp:nvSpPr>
      <dsp:spPr>
        <a:xfrm>
          <a:off x="3375727" y="1430241"/>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重复性</a:t>
          </a:r>
        </a:p>
      </dsp:txBody>
      <dsp:txXfrm>
        <a:off x="3417962" y="1472476"/>
        <a:ext cx="1246589" cy="780718"/>
      </dsp:txXfrm>
    </dsp:sp>
    <dsp:sp modelId="{749B69EC-CD7B-4D07-81C6-F605EAEEDFDD}">
      <dsp:nvSpPr>
        <dsp:cNvPr id="0" name=""/>
        <dsp:cNvSpPr/>
      </dsp:nvSpPr>
      <dsp:spPr>
        <a:xfrm>
          <a:off x="1180982" y="432698"/>
          <a:ext cx="2860274" cy="2860274"/>
        </a:xfrm>
        <a:custGeom>
          <a:avLst/>
          <a:gdLst/>
          <a:ahLst/>
          <a:cxnLst/>
          <a:rect l="0" t="0" r="0" b="0"/>
          <a:pathLst>
            <a:path>
              <a:moveTo>
                <a:pt x="2789951" y="1873076"/>
              </a:moveTo>
              <a:arcTo wR="1430137" hR="1430137" stAng="1082536"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C05F0E-ADD9-4246-B708-214AE65EA09B}">
      <dsp:nvSpPr>
        <dsp:cNvPr id="0" name=""/>
        <dsp:cNvSpPr/>
      </dsp:nvSpPr>
      <dsp:spPr>
        <a:xfrm>
          <a:off x="1945590" y="2860378"/>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不完整性</a:t>
          </a:r>
        </a:p>
      </dsp:txBody>
      <dsp:txXfrm>
        <a:off x="1987825" y="2902613"/>
        <a:ext cx="1246589" cy="780718"/>
      </dsp:txXfrm>
    </dsp:sp>
    <dsp:sp modelId="{245E8FC8-F07B-48E0-A503-0FDDCDA87DFE}">
      <dsp:nvSpPr>
        <dsp:cNvPr id="0" name=""/>
        <dsp:cNvSpPr/>
      </dsp:nvSpPr>
      <dsp:spPr>
        <a:xfrm>
          <a:off x="1180982" y="432698"/>
          <a:ext cx="2860274" cy="2860274"/>
        </a:xfrm>
        <a:custGeom>
          <a:avLst/>
          <a:gdLst/>
          <a:ahLst/>
          <a:cxnLst/>
          <a:rect l="0" t="0" r="0" b="0"/>
          <a:pathLst>
            <a:path>
              <a:moveTo>
                <a:pt x="755007" y="2690887"/>
              </a:moveTo>
              <a:arcTo wR="1430137" hR="1430137" stAng="7090137"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4CA75D-730D-4E58-BCDB-BC0D9836936B}">
      <dsp:nvSpPr>
        <dsp:cNvPr id="0" name=""/>
        <dsp:cNvSpPr/>
      </dsp:nvSpPr>
      <dsp:spPr>
        <a:xfrm>
          <a:off x="515453" y="1430241"/>
          <a:ext cx="1331059" cy="865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存在噪声</a:t>
          </a:r>
        </a:p>
      </dsp:txBody>
      <dsp:txXfrm>
        <a:off x="557688" y="1472476"/>
        <a:ext cx="1246589" cy="780718"/>
      </dsp:txXfrm>
    </dsp:sp>
    <dsp:sp modelId="{67B2195A-8657-42DA-B731-795324310685}">
      <dsp:nvSpPr>
        <dsp:cNvPr id="0" name=""/>
        <dsp:cNvSpPr/>
      </dsp:nvSpPr>
      <dsp:spPr>
        <a:xfrm>
          <a:off x="1180982" y="432698"/>
          <a:ext cx="2860274" cy="2860274"/>
        </a:xfrm>
        <a:custGeom>
          <a:avLst/>
          <a:gdLst/>
          <a:ahLst/>
          <a:cxnLst/>
          <a:rect l="0" t="0" r="0" b="0"/>
          <a:pathLst>
            <a:path>
              <a:moveTo>
                <a:pt x="70322" y="987197"/>
              </a:moveTo>
              <a:arcTo wR="1430137" hR="1430137" stAng="11882536" swAng="26273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734EAB-9FBF-461F-BF6B-35BBC20C60BA}" type="datetime1">
              <a:rPr lang="zh-CN" altLang="en-US" smtClean="0">
                <a:latin typeface="Microsoft YaHei UI" panose="020B0503020204020204" pitchFamily="34" charset="-122"/>
                <a:ea typeface="Microsoft YaHei UI" panose="020B0503020204020204" pitchFamily="34" charset="-122"/>
              </a:rPr>
              <a:t>2020/11/24</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9383FC2-185F-4ADF-86B7-D25D3EBE40AA}" type="datetime1">
              <a:rPr lang="zh-CN" altLang="en-US" smtClean="0"/>
              <a:t>2020/11/24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smtClean="0"/>
              <a:pPr/>
              <a:t>‹#›</a:t>
            </a:fld>
            <a:endParaRPr lang="zh-CN" alt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2"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3" name="形状 62" title="图案">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布局">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42" name="形状 62" title="图案">
            <a:extLst>
              <a:ext uri="{FF2B5EF4-FFF2-40B4-BE49-F238E27FC236}">
                <a16:creationId xmlns:a16="http://schemas.microsoft.com/office/drawing/2014/main" id="{2683CBB0-468F-4DD2-853B-FBFFA91B662E}"/>
              </a:ext>
            </a:extLst>
          </p:cNvPr>
          <p:cNvSpPr/>
          <p:nvPr userDrawn="1"/>
        </p:nvSpPr>
        <p:spPr>
          <a:xfrm rot="16200000" flipV="1">
            <a:off x="1464874" y="4226449"/>
            <a:ext cx="0" cy="1276492"/>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长方形 2" title="图案"/>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p:nvPr>
        </p:nvSpPr>
        <p:spPr>
          <a:xfrm>
            <a:off x="6295131" y="879710"/>
            <a:ext cx="4801847" cy="755650"/>
          </a:xfrm>
        </p:spPr>
        <p:txBody>
          <a:bodyPr rtlCol="0" anchor="ctr">
            <a:normAutofit/>
          </a:bodyPr>
          <a:lstStyle>
            <a:lvl1pPr marL="0" indent="0">
              <a:buNone/>
              <a:defRPr sz="240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457200" indent="0">
              <a:buNone/>
              <a:defRPr/>
            </a:lvl2pPr>
          </a:lstStyle>
          <a:p>
            <a:pPr lvl="0" rtl="0"/>
            <a:endParaRPr lang="zh-CN" altLang="en-US" noProof="0" dirty="0"/>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p:nvPr>
        </p:nvSpPr>
        <p:spPr>
          <a:xfrm>
            <a:off x="6295131" y="1956155"/>
            <a:ext cx="4801847" cy="755650"/>
          </a:xfrm>
        </p:spPr>
        <p:txBody>
          <a:bodyPr vert="horz" lIns="91440" tIns="45720" rIns="91440" bIns="45720" rtlCol="0" anchor="ctr">
            <a:normAutofit/>
          </a:bodyPr>
          <a:lstStyle>
            <a:lvl1pPr marL="0" indent="0">
              <a:buNone/>
              <a:defRPr lang="zh-CN" altLang="en-US" sz="2400" noProof="0" dirty="0">
                <a:latin typeface="黑体" panose="02010609060101010101" pitchFamily="49" charset="-122"/>
                <a:ea typeface="黑体" panose="02010609060101010101" pitchFamily="49" charset="-122"/>
              </a:defRPr>
            </a:lvl1pPr>
          </a:lstStyle>
          <a:p>
            <a:pPr marL="228600" lvl="0" indent="-228600"/>
            <a:endParaRPr lang="zh-CN" altLang="en-US" noProof="0" dirty="0"/>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p:nvPr>
        </p:nvSpPr>
        <p:spPr>
          <a:xfrm>
            <a:off x="6295131" y="303260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p:nvPr>
        </p:nvSpPr>
        <p:spPr>
          <a:xfrm>
            <a:off x="6295131" y="4109045"/>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p:nvPr>
        </p:nvSpPr>
        <p:spPr>
          <a:xfrm>
            <a:off x="6295131" y="518549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1</a:t>
            </a:r>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2</a:t>
            </a:r>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3</a:t>
            </a:r>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4</a:t>
            </a:r>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5</a:t>
            </a:r>
          </a:p>
        </p:txBody>
      </p:sp>
      <p:sp>
        <p:nvSpPr>
          <p:cNvPr id="15"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6" name="形状 62" title="图案">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9"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形状 62" title="图案">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自定义布局">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3"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latin typeface="Microsoft YaHei Light" panose="020B0502040204020203" pitchFamily="34" charset="-122"/>
                <a:ea typeface="Microsoft YaHei Light" panose="020B0502040204020203" pitchFamily="34" charset="-122"/>
              </a:defRPr>
            </a:lvl1pPr>
            <a:lvl2pPr>
              <a:defRPr sz="2400">
                <a:solidFill>
                  <a:schemeClr val="bg1"/>
                </a:solidFill>
                <a:latin typeface="Microsoft YaHei Light" panose="020B0502040204020203" pitchFamily="34" charset="-122"/>
                <a:ea typeface="Microsoft YaHei Light" panose="020B0502040204020203" pitchFamily="34" charset="-122"/>
              </a:defRPr>
            </a:lvl2pPr>
            <a:lvl3pPr>
              <a:defRPr sz="2000">
                <a:solidFill>
                  <a:schemeClr val="bg1"/>
                </a:solidFill>
                <a:latin typeface="Microsoft YaHei Light" panose="020B0502040204020203" pitchFamily="34" charset="-122"/>
                <a:ea typeface="Microsoft YaHei Light" panose="020B0502040204020203" pitchFamily="34" charset="-122"/>
              </a:defRPr>
            </a:lvl3pPr>
            <a:lvl4pPr>
              <a:defRPr sz="1800">
                <a:solidFill>
                  <a:schemeClr val="bg1"/>
                </a:solidFill>
                <a:latin typeface="Microsoft YaHei Light" panose="020B0502040204020203" pitchFamily="34" charset="-122"/>
                <a:ea typeface="Microsoft YaHei Light" panose="020B0502040204020203" pitchFamily="34" charset="-122"/>
              </a:defRPr>
            </a:lvl4pPr>
            <a:lvl5pPr>
              <a:defRPr sz="180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自定义布局">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长方形 10" title="图案"/>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2" name="图片占位符 4" title="图案">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自定义布局​​">
    <p:spTree>
      <p:nvGrpSpPr>
        <p:cNvPr id="1" name=""/>
        <p:cNvGrpSpPr/>
        <p:nvPr/>
      </p:nvGrpSpPr>
      <p:grpSpPr>
        <a:xfrm>
          <a:off x="0" y="0"/>
          <a:ext cx="0" cy="0"/>
          <a:chOff x="0" y="0"/>
          <a:chExt cx="0" cy="0"/>
        </a:xfrm>
      </p:grpSpPr>
      <p:sp>
        <p:nvSpPr>
          <p:cNvPr id="12" name="长方形 11" title="图案">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长方形 2" title="图案">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标题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自定义布局">
    <p:spTree>
      <p:nvGrpSpPr>
        <p:cNvPr id="1" name=""/>
        <p:cNvGrpSpPr/>
        <p:nvPr/>
      </p:nvGrpSpPr>
      <p:grpSpPr>
        <a:xfrm>
          <a:off x="0" y="0"/>
          <a:ext cx="0" cy="0"/>
          <a:chOff x="0" y="0"/>
          <a:chExt cx="0" cy="0"/>
        </a:xfrm>
      </p:grpSpPr>
      <p:sp>
        <p:nvSpPr>
          <p:cNvPr id="6" name="图片占位符 5" title="图案">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10" name="形状 62" title="图案">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布局">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9" name="形状 62" title="图案">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自定义布局">
    <p:spTree>
      <p:nvGrpSpPr>
        <p:cNvPr id="1" name=""/>
        <p:cNvGrpSpPr/>
        <p:nvPr/>
      </p:nvGrpSpPr>
      <p:grpSpPr>
        <a:xfrm>
          <a:off x="0" y="0"/>
          <a:ext cx="0" cy="0"/>
          <a:chOff x="0" y="0"/>
          <a:chExt cx="0" cy="0"/>
        </a:xfrm>
      </p:grpSpPr>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自定义布局">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自定义布局">
    <p:spTree>
      <p:nvGrpSpPr>
        <p:cNvPr id="1" name=""/>
        <p:cNvGrpSpPr/>
        <p:nvPr/>
      </p:nvGrpSpPr>
      <p:grpSpPr>
        <a:xfrm>
          <a:off x="0" y="0"/>
          <a:ext cx="0" cy="0"/>
          <a:chOff x="0" y="0"/>
          <a:chExt cx="0" cy="0"/>
        </a:xfrm>
      </p:grpSpPr>
      <p:sp>
        <p:nvSpPr>
          <p:cNvPr id="3" name="长方形 2" title="图案">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
        <p:nvSpPr>
          <p:cNvPr id="10" name="文本占位符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单击以编辑 </a:t>
            </a:r>
            <a:br>
              <a:rPr lang="zh-CN" altLang="en-US" noProof="0" dirty="0"/>
            </a:br>
            <a:r>
              <a:rPr lang="zh-CN" altLang="en-US" noProof="0" dirty="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长方形 7" title="图案"/>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0" name="文本占位符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1" name="形状 62" title="图案">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556500" y="5664201"/>
            <a:ext cx="2" cy="7819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a:t>单击此处编辑母版文本样式</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8"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长方形 1" title="图案"/>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3</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1" name="图片占位符 5" title="图案">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2" name="图片占位符 5" title="图案">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3" name="图片占位符 5" title="图案">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5"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6"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7"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0"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4"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5"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椭圆形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椭圆形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6" name="椭圆形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7" name="椭圆形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8" name="图片占位符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9" name="图片占位符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0" name="图片占位符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2"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5"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7"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0" name="椭圆形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椭圆形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2" name="椭圆形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椭圆形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图片占位符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5" name="图片占位符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图片占位符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7" name="图片占位符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自定义布局">
    <p:spTree>
      <p:nvGrpSpPr>
        <p:cNvPr id="1" name=""/>
        <p:cNvGrpSpPr/>
        <p:nvPr/>
      </p:nvGrpSpPr>
      <p:grpSpPr>
        <a:xfrm>
          <a:off x="0" y="0"/>
          <a:ext cx="0" cy="0"/>
          <a:chOff x="0" y="0"/>
          <a:chExt cx="0" cy="0"/>
        </a:xfrm>
      </p:grpSpPr>
      <p:sp>
        <p:nvSpPr>
          <p:cNvPr id="3" name="长方形 2" title="图案"/>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21" name="形状 62" title="图案">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自定义布局">
    <p:spTree>
      <p:nvGrpSpPr>
        <p:cNvPr id="1" name=""/>
        <p:cNvGrpSpPr/>
        <p:nvPr/>
      </p:nvGrpSpPr>
      <p:grpSpPr>
        <a:xfrm>
          <a:off x="0" y="0"/>
          <a:ext cx="0" cy="0"/>
          <a:chOff x="0" y="0"/>
          <a:chExt cx="0" cy="0"/>
        </a:xfrm>
      </p:grpSpPr>
      <p:sp>
        <p:nvSpPr>
          <p:cNvPr id="4" name="长方形 3" title="图案"/>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长方形 20" title="图案"/>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8" name="长方形 27" title="图案"/>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0"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3"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长方形 25" title="图案"/>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文本占位符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31"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2" name="长方形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7" name="形状 62" title="图案">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4" name="图片占位符 3" title="图案">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包含图像的标题幻灯片">
    <p:bg>
      <p:bgPr>
        <a:solidFill>
          <a:schemeClr val="accent4"/>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zh-CN" altLang="en-US" noProof="0" dirty="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4" name="表格占位符 3" title="图案">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单击图标添加表格</a:t>
            </a:r>
            <a:endParaRPr lang="zh-CN" altLang="en-US"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7" name="图片占位符 6" title="图案">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title="图案">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4" name="图片占位符 4" title="图案">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图片占位符 4" title="图案">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长方形 8" title="图案"/>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0" name="长方形 9" title="图案"/>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长方形 10" title="图案"/>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包含图像的标题幻灯片">
    <p:bg>
      <p:bgPr>
        <a:solidFill>
          <a:schemeClr val="accent2"/>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Light" panose="020B0502040204020203" pitchFamily="34" charset="-122"/>
                <a:ea typeface="Microsoft YaHei Light" panose="020B0502040204020203" pitchFamily="34" charset="-122"/>
              </a:defRPr>
            </a:lvl1pPr>
          </a:lstStyle>
          <a:p>
            <a:endParaRPr lang="zh-CN" alt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toafu/article/details/8099845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31.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31.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31.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31.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31.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1.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1.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1.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1.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31.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31.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31.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31.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31.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31.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32.xml"/><Relationship Id="rId7" Type="http://schemas.openxmlformats.org/officeDocument/2006/relationships/image" Target="../media/image11.png"/><Relationship Id="rId2" Type="http://schemas.openxmlformats.org/officeDocument/2006/relationships/diagramData" Target="../diagrams/data32.xml"/><Relationship Id="rId1" Type="http://schemas.openxmlformats.org/officeDocument/2006/relationships/slideLayout" Target="../slideLayouts/slideLayout31.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diagramLayout" Target="../diagrams/layout33.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diagramData" Target="../diagrams/data33.xml"/><Relationship Id="rId1" Type="http://schemas.openxmlformats.org/officeDocument/2006/relationships/slideLayout" Target="../slideLayouts/slideLayout31.xml"/><Relationship Id="rId6" Type="http://schemas.microsoft.com/office/2007/relationships/diagramDrawing" Target="../diagrams/drawing33.xml"/><Relationship Id="rId11" Type="http://schemas.openxmlformats.org/officeDocument/2006/relationships/image" Target="../media/image17.png"/><Relationship Id="rId5" Type="http://schemas.openxmlformats.org/officeDocument/2006/relationships/diagramColors" Target="../diagrams/colors33.xml"/><Relationship Id="rId10" Type="http://schemas.openxmlformats.org/officeDocument/2006/relationships/image" Target="../media/image16.png"/><Relationship Id="rId4" Type="http://schemas.openxmlformats.org/officeDocument/2006/relationships/diagramQuickStyle" Target="../diagrams/quickStyle33.xml"/><Relationship Id="rId9"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4.xml"/><Relationship Id="rId7" Type="http://schemas.openxmlformats.org/officeDocument/2006/relationships/image" Target="../media/image20.png"/><Relationship Id="rId2" Type="http://schemas.openxmlformats.org/officeDocument/2006/relationships/diagramData" Target="../diagrams/data34.xml"/><Relationship Id="rId1" Type="http://schemas.openxmlformats.org/officeDocument/2006/relationships/slideLayout" Target="../slideLayouts/slideLayout31.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21.png"/><Relationship Id="rId2" Type="http://schemas.openxmlformats.org/officeDocument/2006/relationships/diagramData" Target="../diagrams/data35.xml"/><Relationship Id="rId1" Type="http://schemas.openxmlformats.org/officeDocument/2006/relationships/slideLayout" Target="../slideLayouts/slideLayout31.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22.png"/><Relationship Id="rId2" Type="http://schemas.openxmlformats.org/officeDocument/2006/relationships/diagramData" Target="../diagrams/data36.xml"/><Relationship Id="rId1" Type="http://schemas.openxmlformats.org/officeDocument/2006/relationships/slideLayout" Target="../slideLayouts/slideLayout31.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23.png"/><Relationship Id="rId2" Type="http://schemas.openxmlformats.org/officeDocument/2006/relationships/diagramData" Target="../diagrams/data37.xml"/><Relationship Id="rId1" Type="http://schemas.openxmlformats.org/officeDocument/2006/relationships/slideLayout" Target="../slideLayouts/slideLayout31.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8.xml"/><Relationship Id="rId7" Type="http://schemas.openxmlformats.org/officeDocument/2006/relationships/image" Target="../media/image24.png"/><Relationship Id="rId2" Type="http://schemas.openxmlformats.org/officeDocument/2006/relationships/diagramData" Target="../diagrams/data38.xml"/><Relationship Id="rId1" Type="http://schemas.openxmlformats.org/officeDocument/2006/relationships/slideLayout" Target="../slideLayouts/slideLayout31.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9.xml"/><Relationship Id="rId7" Type="http://schemas.openxmlformats.org/officeDocument/2006/relationships/image" Target="../media/image25.png"/><Relationship Id="rId2" Type="http://schemas.openxmlformats.org/officeDocument/2006/relationships/diagramData" Target="../diagrams/data39.xml"/><Relationship Id="rId1" Type="http://schemas.openxmlformats.org/officeDocument/2006/relationships/slideLayout" Target="../slideLayouts/slideLayout31.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4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slideLayout" Target="../slideLayouts/slideLayout31.xml"/><Relationship Id="rId1" Type="http://schemas.openxmlformats.org/officeDocument/2006/relationships/tags" Target="../tags/tag1.xml"/><Relationship Id="rId6" Type="http://schemas.openxmlformats.org/officeDocument/2006/relationships/diagramColors" Target="../diagrams/colors40.xml"/><Relationship Id="rId5" Type="http://schemas.openxmlformats.org/officeDocument/2006/relationships/diagramQuickStyle" Target="../diagrams/quickStyle40.xml"/><Relationship Id="rId10" Type="http://schemas.openxmlformats.org/officeDocument/2006/relationships/image" Target="../media/image28.png"/><Relationship Id="rId4" Type="http://schemas.openxmlformats.org/officeDocument/2006/relationships/diagramLayout" Target="../diagrams/layout40.xml"/><Relationship Id="rId9"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1.xml"/><Relationship Id="rId7" Type="http://schemas.openxmlformats.org/officeDocument/2006/relationships/image" Target="../media/image29.png"/><Relationship Id="rId2" Type="http://schemas.openxmlformats.org/officeDocument/2006/relationships/diagramData" Target="../diagrams/data41.xml"/><Relationship Id="rId1" Type="http://schemas.openxmlformats.org/officeDocument/2006/relationships/slideLayout" Target="../slideLayouts/slideLayout31.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2.xml"/><Relationship Id="rId7" Type="http://schemas.openxmlformats.org/officeDocument/2006/relationships/image" Target="../media/image30.png"/><Relationship Id="rId2" Type="http://schemas.openxmlformats.org/officeDocument/2006/relationships/diagramData" Target="../diagrams/data42.xml"/><Relationship Id="rId1" Type="http://schemas.openxmlformats.org/officeDocument/2006/relationships/slideLayout" Target="../slideLayouts/slideLayout31.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31.png"/><Relationship Id="rId2" Type="http://schemas.openxmlformats.org/officeDocument/2006/relationships/diagramData" Target="../diagrams/data43.xml"/><Relationship Id="rId1" Type="http://schemas.openxmlformats.org/officeDocument/2006/relationships/slideLayout" Target="../slideLayouts/slideLayout31.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4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44.xml"/><Relationship Id="rId7" Type="http://schemas.openxmlformats.org/officeDocument/2006/relationships/image" Target="../media/image32.png"/><Relationship Id="rId2" Type="http://schemas.openxmlformats.org/officeDocument/2006/relationships/diagramData" Target="../diagrams/data44.xml"/><Relationship Id="rId1" Type="http://schemas.openxmlformats.org/officeDocument/2006/relationships/slideLayout" Target="../slideLayouts/slideLayout31.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31.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31.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7.xml"/><Relationship Id="rId7" Type="http://schemas.openxmlformats.org/officeDocument/2006/relationships/image" Target="../media/image34.png"/><Relationship Id="rId2" Type="http://schemas.openxmlformats.org/officeDocument/2006/relationships/diagramData" Target="../diagrams/data47.xml"/><Relationship Id="rId1" Type="http://schemas.openxmlformats.org/officeDocument/2006/relationships/slideLayout" Target="../slideLayouts/slideLayout31.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8.xml"/><Relationship Id="rId7" Type="http://schemas.openxmlformats.org/officeDocument/2006/relationships/image" Target="../media/image35.png"/><Relationship Id="rId2" Type="http://schemas.openxmlformats.org/officeDocument/2006/relationships/diagramData" Target="../diagrams/data48.xml"/><Relationship Id="rId1" Type="http://schemas.openxmlformats.org/officeDocument/2006/relationships/slideLayout" Target="../slideLayouts/slideLayout31.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49.xml"/><Relationship Id="rId7" Type="http://schemas.openxmlformats.org/officeDocument/2006/relationships/image" Target="../media/image36.png"/><Relationship Id="rId2" Type="http://schemas.openxmlformats.org/officeDocument/2006/relationships/diagramData" Target="../diagrams/data49.xml"/><Relationship Id="rId1" Type="http://schemas.openxmlformats.org/officeDocument/2006/relationships/slideLayout" Target="../slideLayouts/slideLayout31.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50.xml"/><Relationship Id="rId7" Type="http://schemas.openxmlformats.org/officeDocument/2006/relationships/image" Target="../media/image37.png"/><Relationship Id="rId2" Type="http://schemas.openxmlformats.org/officeDocument/2006/relationships/diagramData" Target="../diagrams/data50.xml"/><Relationship Id="rId1" Type="http://schemas.openxmlformats.org/officeDocument/2006/relationships/slideLayout" Target="../slideLayouts/slideLayout31.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游戏机, 蓝色&#10;&#10;描述已自动生成">
            <a:extLst>
              <a:ext uri="{FF2B5EF4-FFF2-40B4-BE49-F238E27FC236}">
                <a16:creationId xmlns:a16="http://schemas.microsoft.com/office/drawing/2014/main" id="{B942EABB-522E-43AE-8294-83A52B7437C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p:pic>
      <p:sp>
        <p:nvSpPr>
          <p:cNvPr id="3" name="标题 2">
            <a:extLst>
              <a:ext uri="{FF2B5EF4-FFF2-40B4-BE49-F238E27FC236}">
                <a16:creationId xmlns:a16="http://schemas.microsoft.com/office/drawing/2014/main" id="{18EAA6AD-17FD-4B97-A470-B252FED21C27}"/>
              </a:ext>
            </a:extLst>
          </p:cNvPr>
          <p:cNvSpPr>
            <a:spLocks noGrp="1"/>
          </p:cNvSpPr>
          <p:nvPr>
            <p:ph type="title"/>
          </p:nvPr>
        </p:nvSpPr>
        <p:spPr/>
        <p:txBody>
          <a:bodyPr/>
          <a:lstStyle/>
          <a:p>
            <a:r>
              <a:rPr lang="zh-CN" altLang="en-US" dirty="0"/>
              <a:t>数据科学与工程导论</a:t>
            </a:r>
          </a:p>
        </p:txBody>
      </p:sp>
      <p:sp>
        <p:nvSpPr>
          <p:cNvPr id="4" name="文本占位符 3">
            <a:extLst>
              <a:ext uri="{FF2B5EF4-FFF2-40B4-BE49-F238E27FC236}">
                <a16:creationId xmlns:a16="http://schemas.microsoft.com/office/drawing/2014/main" id="{FD0E090A-E50E-45BB-A768-326B04667250}"/>
              </a:ext>
            </a:extLst>
          </p:cNvPr>
          <p:cNvSpPr>
            <a:spLocks noGrp="1"/>
          </p:cNvSpPr>
          <p:nvPr>
            <p:ph type="body" sz="quarter" idx="14"/>
          </p:nvPr>
        </p:nvSpPr>
        <p:spPr/>
        <p:txBody>
          <a:bodyPr/>
          <a:lstStyle/>
          <a:p>
            <a:r>
              <a:rPr lang="en-US" altLang="zh-CN" dirty="0"/>
              <a:t>Introduction to Data Science and Engineering</a:t>
            </a:r>
            <a:endParaRPr lang="zh-CN" altLang="en-US" dirty="0"/>
          </a:p>
        </p:txBody>
      </p:sp>
    </p:spTree>
    <p:extLst>
      <p:ext uri="{BB962C8B-B14F-4D97-AF65-F5344CB8AC3E}">
        <p14:creationId xmlns:p14="http://schemas.microsoft.com/office/powerpoint/2010/main" val="661862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设立研究目标</a:t>
            </a:r>
          </a:p>
        </p:txBody>
      </p:sp>
      <p:graphicFrame>
        <p:nvGraphicFramePr>
          <p:cNvPr id="6" name="图示 5">
            <a:extLst>
              <a:ext uri="{FF2B5EF4-FFF2-40B4-BE49-F238E27FC236}">
                <a16:creationId xmlns:a16="http://schemas.microsoft.com/office/drawing/2014/main" id="{90217240-6666-4ED5-A247-39AE67DED7E2}"/>
              </a:ext>
            </a:extLst>
          </p:cNvPr>
          <p:cNvGraphicFramePr/>
          <p:nvPr>
            <p:extLst>
              <p:ext uri="{D42A27DB-BD31-4B8C-83A1-F6EECF244321}">
                <p14:modId xmlns:p14="http://schemas.microsoft.com/office/powerpoint/2010/main" val="2479962069"/>
              </p:ext>
            </p:extLst>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内容占位符 2">
            <a:extLst>
              <a:ext uri="{FF2B5EF4-FFF2-40B4-BE49-F238E27FC236}">
                <a16:creationId xmlns:a16="http://schemas.microsoft.com/office/drawing/2014/main" id="{46574F09-2813-4E11-8E72-3412D0128B6A}"/>
              </a:ext>
            </a:extLst>
          </p:cNvPr>
          <p:cNvSpPr txBox="1">
            <a:spLocks/>
          </p:cNvSpPr>
          <p:nvPr/>
        </p:nvSpPr>
        <p:spPr>
          <a:xfrm>
            <a:off x="571500" y="1520593"/>
            <a:ext cx="6362700" cy="50055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zh-CN" altLang="en-US" sz="2400" dirty="0">
                <a:latin typeface="黑体" panose="02010609060101010101" pitchFamily="49" charset="-122"/>
                <a:ea typeface="黑体" panose="02010609060101010101" pitchFamily="49" charset="-122"/>
              </a:rPr>
              <a:t>定义研究目标：了解研究的目标和背景</a:t>
            </a:r>
            <a:endParaRPr lang="en-US" altLang="zh-CN" sz="2400" dirty="0">
              <a:latin typeface="黑体" panose="02010609060101010101" pitchFamily="49" charset="-122"/>
              <a:ea typeface="黑体" panose="02010609060101010101" pitchFamily="49" charset="-122"/>
            </a:endParaRPr>
          </a:p>
          <a:p>
            <a:pPr>
              <a:lnSpc>
                <a:spcPct val="110000"/>
              </a:lnSpc>
              <a:spcBef>
                <a:spcPts val="600"/>
              </a:spcBef>
            </a:pPr>
            <a:r>
              <a:rPr lang="zh-CN" altLang="en-US" sz="2400" dirty="0">
                <a:latin typeface="黑体" panose="02010609060101010101" pitchFamily="49" charset="-122"/>
                <a:ea typeface="黑体" panose="02010609060101010101" pitchFamily="49" charset="-122"/>
              </a:rPr>
              <a:t>创立项目章程：</a:t>
            </a:r>
            <a:endParaRPr lang="en-US" altLang="zh-CN" sz="2400" dirty="0">
              <a:latin typeface="黑体" panose="02010609060101010101" pitchFamily="49" charset="-122"/>
              <a:ea typeface="黑体" panose="02010609060101010101" pitchFamily="49" charset="-122"/>
            </a:endParaRPr>
          </a:p>
          <a:p>
            <a:pPr lvl="1">
              <a:lnSpc>
                <a:spcPct val="110000"/>
              </a:lnSpc>
              <a:spcBef>
                <a:spcPts val="600"/>
              </a:spcBef>
            </a:pPr>
            <a:r>
              <a:rPr lang="zh-CN" altLang="en-US" sz="2400" dirty="0">
                <a:latin typeface="黑体" panose="02010609060101010101" pitchFamily="49" charset="-122"/>
                <a:ea typeface="黑体" panose="02010609060101010101" pitchFamily="49" charset="-122"/>
              </a:rPr>
              <a:t>明确的研究目标</a:t>
            </a:r>
            <a:endParaRPr lang="en-US" altLang="zh-CN" sz="2400" dirty="0">
              <a:latin typeface="黑体" panose="02010609060101010101" pitchFamily="49" charset="-122"/>
              <a:ea typeface="黑体" panose="02010609060101010101" pitchFamily="49" charset="-122"/>
            </a:endParaRPr>
          </a:p>
          <a:p>
            <a:pPr lvl="1">
              <a:lnSpc>
                <a:spcPct val="110000"/>
              </a:lnSpc>
              <a:spcBef>
                <a:spcPts val="600"/>
              </a:spcBef>
            </a:pPr>
            <a:r>
              <a:rPr lang="zh-CN" altLang="en-US" sz="2400" dirty="0">
                <a:latin typeface="黑体" panose="02010609060101010101" pitchFamily="49" charset="-122"/>
                <a:ea typeface="黑体" panose="02010609060101010101" pitchFamily="49" charset="-122"/>
              </a:rPr>
              <a:t>项目任务和背景</a:t>
            </a:r>
            <a:endParaRPr lang="en-US" altLang="zh-CN" sz="2400" dirty="0">
              <a:latin typeface="黑体" panose="02010609060101010101" pitchFamily="49" charset="-122"/>
              <a:ea typeface="黑体" panose="02010609060101010101" pitchFamily="49" charset="-122"/>
            </a:endParaRPr>
          </a:p>
          <a:p>
            <a:pPr lvl="1">
              <a:lnSpc>
                <a:spcPct val="110000"/>
              </a:lnSpc>
              <a:spcBef>
                <a:spcPts val="600"/>
              </a:spcBef>
            </a:pPr>
            <a:r>
              <a:rPr lang="zh-CN" altLang="en-US" sz="2400" dirty="0">
                <a:latin typeface="黑体" panose="02010609060101010101" pitchFamily="49" charset="-122"/>
                <a:ea typeface="黑体" panose="02010609060101010101" pitchFamily="49" charset="-122"/>
              </a:rPr>
              <a:t>如何进行分析</a:t>
            </a:r>
            <a:endParaRPr lang="en-US" altLang="zh-CN" sz="2400" dirty="0">
              <a:latin typeface="黑体" panose="02010609060101010101" pitchFamily="49" charset="-122"/>
              <a:ea typeface="黑体" panose="02010609060101010101" pitchFamily="49" charset="-122"/>
            </a:endParaRPr>
          </a:p>
          <a:p>
            <a:pPr lvl="1">
              <a:lnSpc>
                <a:spcPct val="110000"/>
              </a:lnSpc>
              <a:spcBef>
                <a:spcPts val="600"/>
              </a:spcBef>
            </a:pPr>
            <a:r>
              <a:rPr lang="zh-CN" altLang="en-US" sz="2400" dirty="0">
                <a:latin typeface="黑体" panose="02010609060101010101" pitchFamily="49" charset="-122"/>
                <a:ea typeface="黑体" panose="02010609060101010101" pitchFamily="49" charset="-122"/>
              </a:rPr>
              <a:t>期望使用什么资源</a:t>
            </a:r>
            <a:endParaRPr lang="en-US" altLang="zh-CN" sz="2400" dirty="0">
              <a:latin typeface="黑体" panose="02010609060101010101" pitchFamily="49" charset="-122"/>
              <a:ea typeface="黑体" panose="02010609060101010101" pitchFamily="49" charset="-122"/>
            </a:endParaRPr>
          </a:p>
          <a:p>
            <a:pPr lvl="1">
              <a:lnSpc>
                <a:spcPct val="110000"/>
              </a:lnSpc>
              <a:spcBef>
                <a:spcPts val="600"/>
              </a:spcBef>
            </a:pPr>
            <a:r>
              <a:rPr lang="zh-CN" altLang="en-US" sz="2400" dirty="0">
                <a:latin typeface="黑体" panose="02010609060101010101" pitchFamily="49" charset="-122"/>
                <a:ea typeface="黑体" panose="02010609060101010101" pitchFamily="49" charset="-122"/>
              </a:rPr>
              <a:t>论证项目可行性</a:t>
            </a:r>
            <a:endParaRPr lang="en-US" altLang="zh-CN" sz="2400" dirty="0">
              <a:latin typeface="黑体" panose="02010609060101010101" pitchFamily="49" charset="-122"/>
              <a:ea typeface="黑体" panose="02010609060101010101" pitchFamily="49" charset="-122"/>
            </a:endParaRPr>
          </a:p>
          <a:p>
            <a:pPr lvl="1">
              <a:lnSpc>
                <a:spcPct val="110000"/>
              </a:lnSpc>
              <a:spcBef>
                <a:spcPts val="600"/>
              </a:spcBef>
            </a:pPr>
            <a:r>
              <a:rPr lang="zh-CN" altLang="en-US" sz="2400" dirty="0">
                <a:latin typeface="黑体" panose="02010609060101010101" pitchFamily="49" charset="-122"/>
                <a:ea typeface="黑体" panose="02010609060101010101" pitchFamily="49" charset="-122"/>
              </a:rPr>
              <a:t>明确可交付的成果</a:t>
            </a:r>
            <a:endParaRPr lang="en-US" altLang="zh-CN" sz="2400" dirty="0">
              <a:latin typeface="黑体" panose="02010609060101010101" pitchFamily="49" charset="-122"/>
              <a:ea typeface="黑体" panose="02010609060101010101" pitchFamily="49" charset="-122"/>
            </a:endParaRPr>
          </a:p>
          <a:p>
            <a:pPr lvl="1">
              <a:lnSpc>
                <a:spcPct val="110000"/>
              </a:lnSpc>
              <a:spcBef>
                <a:spcPts val="600"/>
              </a:spcBef>
            </a:pPr>
            <a:r>
              <a:rPr lang="zh-CN" altLang="en-US" sz="2400" dirty="0">
                <a:latin typeface="黑体" panose="02010609060101010101" pitchFamily="49" charset="-122"/>
                <a:ea typeface="黑体" panose="02010609060101010101" pitchFamily="49" charset="-122"/>
              </a:rPr>
              <a:t>时间表</a:t>
            </a:r>
            <a:endParaRPr lang="en-US" altLang="zh-CN" sz="2400" dirty="0">
              <a:latin typeface="黑体" panose="02010609060101010101" pitchFamily="49" charset="-122"/>
              <a:ea typeface="黑体" panose="02010609060101010101" pitchFamily="49" charset="-122"/>
            </a:endParaRPr>
          </a:p>
        </p:txBody>
      </p:sp>
      <p:pic>
        <p:nvPicPr>
          <p:cNvPr id="12" name="Picture 1">
            <a:extLst>
              <a:ext uri="{FF2B5EF4-FFF2-40B4-BE49-F238E27FC236}">
                <a16:creationId xmlns:a16="http://schemas.microsoft.com/office/drawing/2014/main" id="{AFAC554B-77DA-4C23-AF38-2CFEC6CE8280}"/>
              </a:ext>
            </a:extLst>
          </p:cNvPr>
          <p:cNvPicPr>
            <a:picLocks noChangeAspect="1" noChangeArrowheads="1"/>
          </p:cNvPicPr>
          <p:nvPr/>
        </p:nvPicPr>
        <p:blipFill>
          <a:blip r:embed="rId7" cstate="print"/>
          <a:srcRect/>
          <a:stretch>
            <a:fillRect/>
          </a:stretch>
        </p:blipFill>
        <p:spPr bwMode="auto">
          <a:xfrm>
            <a:off x="7280556" y="2157984"/>
            <a:ext cx="4708752" cy="2973505"/>
          </a:xfrm>
          <a:prstGeom prst="rect">
            <a:avLst/>
          </a:prstGeom>
          <a:noFill/>
          <a:ln w="9525">
            <a:noFill/>
            <a:miter lim="800000"/>
            <a:headEnd/>
            <a:tailEnd/>
          </a:ln>
        </p:spPr>
      </p:pic>
    </p:spTree>
    <p:extLst>
      <p:ext uri="{BB962C8B-B14F-4D97-AF65-F5344CB8AC3E}">
        <p14:creationId xmlns:p14="http://schemas.microsoft.com/office/powerpoint/2010/main" val="40174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数据获取</a:t>
            </a:r>
          </a:p>
        </p:txBody>
      </p:sp>
      <p:graphicFrame>
        <p:nvGraphicFramePr>
          <p:cNvPr id="6" name="图示 5">
            <a:extLst>
              <a:ext uri="{FF2B5EF4-FFF2-40B4-BE49-F238E27FC236}">
                <a16:creationId xmlns:a16="http://schemas.microsoft.com/office/drawing/2014/main" id="{90217240-6666-4ED5-A247-39AE67DED7E2}"/>
              </a:ext>
            </a:extLst>
          </p:cNvPr>
          <p:cNvGraphicFramePr/>
          <p:nvPr>
            <p:extLst>
              <p:ext uri="{D42A27DB-BD31-4B8C-83A1-F6EECF244321}">
                <p14:modId xmlns:p14="http://schemas.microsoft.com/office/powerpoint/2010/main" val="1979794212"/>
              </p:ext>
            </p:extLst>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a:extLst>
              <a:ext uri="{FF2B5EF4-FFF2-40B4-BE49-F238E27FC236}">
                <a16:creationId xmlns:a16="http://schemas.microsoft.com/office/drawing/2014/main" id="{3C7F2E21-5B56-4A24-9E1A-0D5B58F1ECE0}"/>
              </a:ext>
            </a:extLst>
          </p:cNvPr>
          <p:cNvSpPr txBox="1">
            <a:spLocks/>
          </p:cNvSpPr>
          <p:nvPr/>
        </p:nvSpPr>
        <p:spPr>
          <a:xfrm>
            <a:off x="571500" y="1731764"/>
            <a:ext cx="4258816" cy="339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Calibri" panose="020F0502020204030204" pitchFamily="34" charset="0"/>
                <a:cs typeface="Calibri" panose="020F0502020204030204" pitchFamily="34" charset="0"/>
              </a:rPr>
              <a:t>Private data</a:t>
            </a:r>
          </a:p>
          <a:p>
            <a:r>
              <a:rPr lang="en-US" altLang="zh-CN" sz="3200" dirty="0">
                <a:latin typeface="Calibri" panose="020F0502020204030204" pitchFamily="34" charset="0"/>
                <a:cs typeface="Calibri" panose="020F0502020204030204" pitchFamily="34" charset="0"/>
              </a:rPr>
              <a:t>Public data</a:t>
            </a:r>
          </a:p>
          <a:p>
            <a:pPr lvl="1"/>
            <a:r>
              <a:rPr lang="en-US" altLang="zh-CN" sz="2800" dirty="0">
                <a:solidFill>
                  <a:srgbClr val="C00000"/>
                </a:solidFill>
                <a:latin typeface="Calibri" panose="020F0502020204030204" pitchFamily="34" charset="0"/>
                <a:cs typeface="Calibri" panose="020F0502020204030204" pitchFamily="34" charset="0"/>
              </a:rPr>
              <a:t>Open data</a:t>
            </a:r>
            <a:endParaRPr lang="zh-CN" altLang="en-US" sz="2800" dirty="0">
              <a:solidFill>
                <a:srgbClr val="C00000"/>
              </a:solidFill>
              <a:latin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3A87673B-C1AF-4930-9434-B5D3D035A6BE}"/>
              </a:ext>
            </a:extLst>
          </p:cNvPr>
          <p:cNvPicPr>
            <a:picLocks noChangeAspect="1" noChangeArrowheads="1"/>
          </p:cNvPicPr>
          <p:nvPr/>
        </p:nvPicPr>
        <p:blipFill>
          <a:blip r:embed="rId7" cstate="print"/>
          <a:srcRect/>
          <a:stretch>
            <a:fillRect/>
          </a:stretch>
        </p:blipFill>
        <p:spPr bwMode="auto">
          <a:xfrm>
            <a:off x="4519737" y="1731764"/>
            <a:ext cx="6664226" cy="3577637"/>
          </a:xfrm>
          <a:prstGeom prst="rect">
            <a:avLst/>
          </a:prstGeom>
          <a:noFill/>
          <a:ln w="9525">
            <a:noFill/>
            <a:miter lim="800000"/>
            <a:headEnd/>
            <a:tailEnd/>
          </a:ln>
        </p:spPr>
      </p:pic>
      <p:sp>
        <p:nvSpPr>
          <p:cNvPr id="5" name="箭头: 右 4">
            <a:extLst>
              <a:ext uri="{FF2B5EF4-FFF2-40B4-BE49-F238E27FC236}">
                <a16:creationId xmlns:a16="http://schemas.microsoft.com/office/drawing/2014/main" id="{B7ACFF80-8A33-4CBA-B589-8B97C76CB6F3}"/>
              </a:ext>
            </a:extLst>
          </p:cNvPr>
          <p:cNvSpPr/>
          <p:nvPr/>
        </p:nvSpPr>
        <p:spPr>
          <a:xfrm>
            <a:off x="3282696" y="285883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0903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数据获取</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a:extLst>
              <a:ext uri="{FF2B5EF4-FFF2-40B4-BE49-F238E27FC236}">
                <a16:creationId xmlns:a16="http://schemas.microsoft.com/office/drawing/2014/main" id="{952CD9A5-BCDA-4801-AF2C-6EA273838D34}"/>
              </a:ext>
            </a:extLst>
          </p:cNvPr>
          <p:cNvPicPr>
            <a:picLocks noChangeAspect="1" noChangeArrowheads="1"/>
          </p:cNvPicPr>
          <p:nvPr/>
        </p:nvPicPr>
        <p:blipFill>
          <a:blip r:embed="rId7" cstate="print"/>
          <a:srcRect/>
          <a:stretch>
            <a:fillRect/>
          </a:stretch>
        </p:blipFill>
        <p:spPr bwMode="auto">
          <a:xfrm>
            <a:off x="1445732" y="1779327"/>
            <a:ext cx="9300536" cy="3604670"/>
          </a:xfrm>
          <a:prstGeom prst="rect">
            <a:avLst/>
          </a:prstGeom>
          <a:noFill/>
          <a:ln w="9525">
            <a:noFill/>
            <a:miter lim="800000"/>
            <a:headEnd/>
            <a:tailEnd/>
          </a:ln>
        </p:spPr>
      </p:pic>
    </p:spTree>
    <p:extLst>
      <p:ext uri="{BB962C8B-B14F-4D97-AF65-F5344CB8AC3E}">
        <p14:creationId xmlns:p14="http://schemas.microsoft.com/office/powerpoint/2010/main" val="8313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数据获取</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a:extLst>
              <a:ext uri="{FF2B5EF4-FFF2-40B4-BE49-F238E27FC236}">
                <a16:creationId xmlns:a16="http://schemas.microsoft.com/office/drawing/2014/main" id="{D20E15D8-0221-47AE-8420-383A97BA1E79}"/>
              </a:ext>
            </a:extLst>
          </p:cNvPr>
          <p:cNvSpPr txBox="1">
            <a:spLocks/>
          </p:cNvSpPr>
          <p:nvPr/>
        </p:nvSpPr>
        <p:spPr>
          <a:xfrm>
            <a:off x="6702552" y="1577231"/>
            <a:ext cx="4330824" cy="408696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zh-CN" sz="1600" dirty="0">
                <a:latin typeface="Calibri" panose="020F0502020204030204" pitchFamily="34" charset="0"/>
                <a:ea typeface="黑体" pitchFamily="49" charset="-122"/>
              </a:rPr>
              <a:t>SODA</a:t>
            </a:r>
            <a:r>
              <a:rPr lang="zh-CN" altLang="en-US" sz="1600" dirty="0">
                <a:latin typeface="Calibri" panose="020F0502020204030204" pitchFamily="34" charset="0"/>
                <a:ea typeface="黑体" pitchFamily="49" charset="-122"/>
              </a:rPr>
              <a:t>大赛数据</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上海市居民公交卡刷卡记录</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强生出租车数据</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浦东公交到离站数据</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联通数据、电信数据：上网行为、用户特征</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公安数据：道路事故、犯罪统计、派出所出警</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汇纳科技商圈数据：商圈客流量</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城市绿化数据、工商局数据、</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运输公司数据</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环保数据：</a:t>
            </a:r>
            <a:r>
              <a:rPr lang="en-US" altLang="zh-CN" sz="1600" dirty="0">
                <a:latin typeface="Calibri" panose="020F0502020204030204" pitchFamily="34" charset="0"/>
                <a:ea typeface="黑体" pitchFamily="49" charset="-122"/>
              </a:rPr>
              <a:t>AQI</a:t>
            </a:r>
            <a:r>
              <a:rPr lang="zh-CN" altLang="en-US" sz="1600" dirty="0">
                <a:latin typeface="Calibri" panose="020F0502020204030204" pitchFamily="34" charset="0"/>
                <a:ea typeface="黑体" pitchFamily="49" charset="-122"/>
              </a:rPr>
              <a:t>数据、重点污染源、</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天气数据：实时雨量</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信用平台数据</a:t>
            </a:r>
            <a:endParaRPr lang="en-US" altLang="zh-CN" sz="1600" dirty="0">
              <a:latin typeface="Calibri" panose="020F0502020204030204" pitchFamily="34" charset="0"/>
              <a:ea typeface="黑体" pitchFamily="49" charset="-122"/>
            </a:endParaRPr>
          </a:p>
          <a:p>
            <a:r>
              <a:rPr lang="zh-CN" altLang="en-US" sz="1600" dirty="0">
                <a:latin typeface="Calibri" panose="020F0502020204030204" pitchFamily="34" charset="0"/>
                <a:ea typeface="黑体" pitchFamily="49" charset="-122"/>
              </a:rPr>
              <a:t>摩拜单车骑行数据</a:t>
            </a:r>
          </a:p>
        </p:txBody>
      </p:sp>
      <p:sp>
        <p:nvSpPr>
          <p:cNvPr id="10" name="内容占位符 2">
            <a:extLst>
              <a:ext uri="{FF2B5EF4-FFF2-40B4-BE49-F238E27FC236}">
                <a16:creationId xmlns:a16="http://schemas.microsoft.com/office/drawing/2014/main" id="{2D85BABB-78DC-4C93-BD57-0A99D8E007B4}"/>
              </a:ext>
            </a:extLst>
          </p:cNvPr>
          <p:cNvSpPr txBox="1">
            <a:spLocks/>
          </p:cNvSpPr>
          <p:nvPr/>
        </p:nvSpPr>
        <p:spPr>
          <a:xfrm>
            <a:off x="1312984" y="1577231"/>
            <a:ext cx="4783015" cy="4287122"/>
          </a:xfrm>
          <a:prstGeom prst="rect">
            <a:avLst/>
          </a:prstGeom>
        </p:spPr>
        <p:txBody>
          <a:bodyPr vert="horz" lIns="91440" tIns="45720" rIns="91440" bIns="45720" rtlCol="0">
            <a:normAutofit lnSpcReduction="10000"/>
          </a:bodyPr>
          <a:lstStyle/>
          <a:p>
            <a:pPr marL="342900" lvl="0" indent="-342900">
              <a:spcBef>
                <a:spcPct val="20000"/>
              </a:spcBef>
            </a:pPr>
            <a:r>
              <a:rPr lang="zh-CN" altLang="zh-CN" dirty="0">
                <a:solidFill>
                  <a:schemeClr val="tx2"/>
                </a:solidFill>
                <a:latin typeface="Calibri" panose="020F0502020204030204" pitchFamily="34" charset="0"/>
                <a:ea typeface="黑体" pitchFamily="49" charset="-122"/>
              </a:rPr>
              <a:t>开放数据集（</a:t>
            </a:r>
            <a:r>
              <a:rPr lang="en-US" altLang="zh-CN" dirty="0">
                <a:solidFill>
                  <a:schemeClr val="tx2"/>
                </a:solidFill>
                <a:latin typeface="Calibri" panose="020F0502020204030204" pitchFamily="34" charset="0"/>
                <a:ea typeface="黑体" pitchFamily="49" charset="-122"/>
              </a:rPr>
              <a:t>Open Dataset</a:t>
            </a:r>
            <a:r>
              <a:rPr lang="zh-CN" altLang="zh-CN" dirty="0">
                <a:solidFill>
                  <a:schemeClr val="tx2"/>
                </a:solidFill>
                <a:latin typeface="Calibri" panose="020F0502020204030204" pitchFamily="34" charset="0"/>
                <a:ea typeface="黑体" pitchFamily="49" charset="-122"/>
              </a:rPr>
              <a:t>）</a:t>
            </a:r>
            <a:endParaRPr lang="en-US" altLang="zh-CN" dirty="0">
              <a:solidFill>
                <a:schemeClr val="tx2"/>
              </a:solidFill>
              <a:latin typeface="Calibri" panose="020F0502020204030204" pitchFamily="34" charset="0"/>
              <a:ea typeface="黑体" pitchFamily="49" charset="-122"/>
            </a:endParaRPr>
          </a:p>
          <a:p>
            <a:pPr marL="342900" lvl="0" indent="-342900">
              <a:spcBef>
                <a:spcPct val="20000"/>
              </a:spcBef>
              <a:buFont typeface="Arial" pitchFamily="34" charset="0"/>
              <a:buChar char="•"/>
            </a:pPr>
            <a:r>
              <a:rPr lang="zh-CN" altLang="en-US" dirty="0">
                <a:solidFill>
                  <a:schemeClr val="tx2"/>
                </a:solidFill>
                <a:latin typeface="Calibri" panose="020F0502020204030204" pitchFamily="34" charset="0"/>
                <a:ea typeface="黑体" pitchFamily="49" charset="-122"/>
              </a:rPr>
              <a:t>政府（</a:t>
            </a:r>
            <a:r>
              <a:rPr lang="en-US" altLang="zh-CN" dirty="0">
                <a:solidFill>
                  <a:schemeClr val="tx2"/>
                </a:solidFill>
                <a:latin typeface="Calibri" panose="020F0502020204030204" pitchFamily="34" charset="0"/>
                <a:ea typeface="黑体" pitchFamily="49" charset="-122"/>
              </a:rPr>
              <a:t>Government</a:t>
            </a:r>
            <a:r>
              <a:rPr lang="zh-CN" altLang="en-US" dirty="0">
                <a:solidFill>
                  <a:schemeClr val="tx2"/>
                </a:solidFill>
                <a:latin typeface="Calibri" panose="020F0502020204030204" pitchFamily="34" charset="0"/>
                <a:ea typeface="黑体" pitchFamily="49" charset="-122"/>
              </a:rPr>
              <a:t>）</a:t>
            </a:r>
            <a:endParaRPr lang="en-US" altLang="zh-CN" dirty="0">
              <a:solidFill>
                <a:schemeClr val="tx2"/>
              </a:solidFill>
              <a:latin typeface="Calibri" panose="020F0502020204030204" pitchFamily="34" charset="0"/>
              <a:ea typeface="黑体" pitchFamily="49" charset="-122"/>
            </a:endParaRPr>
          </a:p>
          <a:p>
            <a:pPr marL="800100" lvl="1" indent="-342900">
              <a:spcBef>
                <a:spcPct val="20000"/>
              </a:spcBef>
              <a:buFont typeface="Arial" pitchFamily="34" charset="0"/>
              <a:buChar char="•"/>
            </a:pPr>
            <a:r>
              <a:rPr lang="zh-CN" altLang="en-US" dirty="0">
                <a:solidFill>
                  <a:schemeClr val="tx2"/>
                </a:solidFill>
                <a:latin typeface="Calibri" panose="020F0502020204030204" pitchFamily="34" charset="0"/>
                <a:ea typeface="黑体" pitchFamily="49" charset="-122"/>
              </a:rPr>
              <a:t>联合国数据库、美国政府、地方政府</a:t>
            </a:r>
          </a:p>
          <a:p>
            <a:pPr marL="342900" lvl="0" indent="-342900">
              <a:spcBef>
                <a:spcPct val="20000"/>
              </a:spcBef>
              <a:buFont typeface="Arial" pitchFamily="34" charset="0"/>
              <a:buChar char="•"/>
            </a:pPr>
            <a:r>
              <a:rPr lang="zh-CN" altLang="en-US" dirty="0">
                <a:solidFill>
                  <a:schemeClr val="tx2"/>
                </a:solidFill>
                <a:latin typeface="Calibri" panose="020F0502020204030204" pitchFamily="34" charset="0"/>
                <a:ea typeface="黑体" pitchFamily="49" charset="-122"/>
              </a:rPr>
              <a:t>企业（</a:t>
            </a:r>
            <a:r>
              <a:rPr lang="en-US" altLang="zh-CN" dirty="0">
                <a:solidFill>
                  <a:schemeClr val="tx2"/>
                </a:solidFill>
                <a:latin typeface="Calibri" panose="020F0502020204030204" pitchFamily="34" charset="0"/>
                <a:ea typeface="黑体" pitchFamily="49" charset="-122"/>
              </a:rPr>
              <a:t>Company</a:t>
            </a:r>
            <a:r>
              <a:rPr lang="zh-CN" altLang="en-US" dirty="0">
                <a:solidFill>
                  <a:schemeClr val="tx2"/>
                </a:solidFill>
                <a:latin typeface="Calibri" panose="020F0502020204030204" pitchFamily="34" charset="0"/>
                <a:ea typeface="黑体" pitchFamily="49" charset="-122"/>
              </a:rPr>
              <a:t>）</a:t>
            </a:r>
            <a:endParaRPr lang="en-US" altLang="zh-CN" dirty="0">
              <a:solidFill>
                <a:schemeClr val="tx2"/>
              </a:solidFill>
              <a:latin typeface="Calibri" panose="020F0502020204030204" pitchFamily="34" charset="0"/>
              <a:ea typeface="黑体" pitchFamily="49" charset="-122"/>
            </a:endParaRPr>
          </a:p>
          <a:p>
            <a:pPr marL="800100" lvl="1" indent="-342900">
              <a:spcBef>
                <a:spcPct val="20000"/>
              </a:spcBef>
              <a:buFont typeface="Arial" pitchFamily="34" charset="0"/>
              <a:buChar char="•"/>
            </a:pPr>
            <a:r>
              <a:rPr lang="en-US" altLang="zh-CN" dirty="0">
                <a:solidFill>
                  <a:schemeClr val="tx2"/>
                </a:solidFill>
                <a:latin typeface="Calibri" panose="020F0502020204030204" pitchFamily="34" charset="0"/>
                <a:ea typeface="黑体" pitchFamily="49" charset="-122"/>
              </a:rPr>
              <a:t>AWS</a:t>
            </a:r>
            <a:r>
              <a:rPr lang="zh-CN" altLang="en-US" dirty="0">
                <a:solidFill>
                  <a:schemeClr val="tx2"/>
                </a:solidFill>
                <a:latin typeface="Calibri" panose="020F0502020204030204" pitchFamily="34" charset="0"/>
                <a:ea typeface="黑体" pitchFamily="49" charset="-122"/>
              </a:rPr>
              <a:t>、</a:t>
            </a:r>
            <a:r>
              <a:rPr lang="en-US" altLang="zh-CN" dirty="0">
                <a:solidFill>
                  <a:schemeClr val="tx2"/>
                </a:solidFill>
                <a:latin typeface="Calibri" panose="020F0502020204030204" pitchFamily="34" charset="0"/>
                <a:ea typeface="黑体" pitchFamily="49" charset="-122"/>
              </a:rPr>
              <a:t>Facebook</a:t>
            </a:r>
            <a:r>
              <a:rPr lang="zh-CN" altLang="en-US" dirty="0">
                <a:solidFill>
                  <a:schemeClr val="tx2"/>
                </a:solidFill>
                <a:latin typeface="Calibri" panose="020F0502020204030204" pitchFamily="34" charset="0"/>
                <a:ea typeface="黑体" pitchFamily="49" charset="-122"/>
              </a:rPr>
              <a:t>、</a:t>
            </a:r>
            <a:r>
              <a:rPr lang="en-US" altLang="zh-CN" dirty="0">
                <a:solidFill>
                  <a:schemeClr val="tx2"/>
                </a:solidFill>
                <a:latin typeface="Calibri" panose="020F0502020204030204" pitchFamily="34" charset="0"/>
                <a:ea typeface="黑体" pitchFamily="49" charset="-122"/>
              </a:rPr>
              <a:t>Google </a:t>
            </a:r>
            <a:endParaRPr lang="zh-CN" altLang="en-US" dirty="0">
              <a:solidFill>
                <a:schemeClr val="tx2"/>
              </a:solidFill>
              <a:latin typeface="Calibri" panose="020F0502020204030204" pitchFamily="34" charset="0"/>
              <a:ea typeface="黑体" pitchFamily="49" charset="-122"/>
            </a:endParaRPr>
          </a:p>
          <a:p>
            <a:pPr marL="342900" lvl="0" indent="-342900">
              <a:spcBef>
                <a:spcPct val="20000"/>
              </a:spcBef>
              <a:buFont typeface="Arial" pitchFamily="34" charset="0"/>
              <a:buChar char="•"/>
            </a:pPr>
            <a:r>
              <a:rPr lang="zh-CN" altLang="en-US" dirty="0">
                <a:solidFill>
                  <a:schemeClr val="tx2"/>
                </a:solidFill>
                <a:latin typeface="Calibri" panose="020F0502020204030204" pitchFamily="34" charset="0"/>
                <a:ea typeface="黑体" pitchFamily="49" charset="-122"/>
              </a:rPr>
              <a:t>健康（</a:t>
            </a:r>
            <a:r>
              <a:rPr lang="en-US" altLang="zh-CN" dirty="0">
                <a:solidFill>
                  <a:schemeClr val="tx2"/>
                </a:solidFill>
                <a:latin typeface="Calibri" panose="020F0502020204030204" pitchFamily="34" charset="0"/>
                <a:ea typeface="黑体" pitchFamily="49" charset="-122"/>
              </a:rPr>
              <a:t>Healthcare</a:t>
            </a:r>
            <a:r>
              <a:rPr lang="zh-CN" altLang="en-US" dirty="0">
                <a:solidFill>
                  <a:schemeClr val="tx2"/>
                </a:solidFill>
                <a:latin typeface="Calibri" panose="020F0502020204030204" pitchFamily="34" charset="0"/>
                <a:ea typeface="黑体" pitchFamily="49" charset="-122"/>
              </a:rPr>
              <a:t>）</a:t>
            </a:r>
          </a:p>
          <a:p>
            <a:pPr marL="342900" lvl="0" indent="-342900">
              <a:spcBef>
                <a:spcPct val="20000"/>
              </a:spcBef>
              <a:buFont typeface="Arial" pitchFamily="34" charset="0"/>
              <a:buChar char="•"/>
            </a:pPr>
            <a:r>
              <a:rPr lang="zh-CN" altLang="en-US" dirty="0">
                <a:solidFill>
                  <a:schemeClr val="tx2"/>
                </a:solidFill>
                <a:latin typeface="Calibri" panose="020F0502020204030204" pitchFamily="34" charset="0"/>
                <a:ea typeface="黑体" pitchFamily="49" charset="-122"/>
              </a:rPr>
              <a:t>金融（</a:t>
            </a:r>
            <a:r>
              <a:rPr lang="en-US" altLang="zh-CN" dirty="0">
                <a:solidFill>
                  <a:schemeClr val="tx2"/>
                </a:solidFill>
                <a:latin typeface="Calibri" panose="020F0502020204030204" pitchFamily="34" charset="0"/>
                <a:ea typeface="黑体" pitchFamily="49" charset="-122"/>
              </a:rPr>
              <a:t>Finance</a:t>
            </a:r>
            <a:r>
              <a:rPr lang="zh-CN" altLang="en-US" dirty="0">
                <a:solidFill>
                  <a:schemeClr val="tx2"/>
                </a:solidFill>
                <a:latin typeface="Calibri" panose="020F0502020204030204" pitchFamily="34" charset="0"/>
                <a:ea typeface="黑体" pitchFamily="49" charset="-122"/>
              </a:rPr>
              <a:t>）</a:t>
            </a:r>
          </a:p>
          <a:p>
            <a:pPr marL="342900" lvl="0" indent="-342900">
              <a:spcBef>
                <a:spcPct val="20000"/>
              </a:spcBef>
              <a:buFont typeface="Arial" pitchFamily="34" charset="0"/>
              <a:buChar char="•"/>
            </a:pPr>
            <a:r>
              <a:rPr lang="zh-CN" altLang="en-US" dirty="0">
                <a:solidFill>
                  <a:schemeClr val="tx2"/>
                </a:solidFill>
                <a:latin typeface="Calibri" panose="020F0502020204030204" pitchFamily="34" charset="0"/>
                <a:ea typeface="黑体" pitchFamily="49" charset="-122"/>
              </a:rPr>
              <a:t>天气（</a:t>
            </a:r>
            <a:r>
              <a:rPr lang="en-US" altLang="zh-CN" dirty="0">
                <a:solidFill>
                  <a:schemeClr val="tx2"/>
                </a:solidFill>
                <a:latin typeface="Calibri" panose="020F0502020204030204" pitchFamily="34" charset="0"/>
                <a:ea typeface="黑体" pitchFamily="49" charset="-122"/>
              </a:rPr>
              <a:t>Climate</a:t>
            </a:r>
            <a:r>
              <a:rPr lang="zh-CN" altLang="en-US" dirty="0">
                <a:solidFill>
                  <a:schemeClr val="tx2"/>
                </a:solidFill>
                <a:latin typeface="Calibri" panose="020F0502020204030204" pitchFamily="34" charset="0"/>
                <a:ea typeface="黑体" pitchFamily="49" charset="-122"/>
              </a:rPr>
              <a:t>）</a:t>
            </a:r>
          </a:p>
          <a:p>
            <a:pPr marL="342900" lvl="0" indent="-342900">
              <a:spcBef>
                <a:spcPct val="20000"/>
              </a:spcBef>
              <a:buFont typeface="Arial" pitchFamily="34" charset="0"/>
              <a:buChar char="•"/>
            </a:pPr>
            <a:r>
              <a:rPr lang="zh-CN" altLang="en-US" dirty="0">
                <a:solidFill>
                  <a:schemeClr val="tx2"/>
                </a:solidFill>
                <a:latin typeface="Calibri" panose="020F0502020204030204" pitchFamily="34" charset="0"/>
                <a:ea typeface="黑体" pitchFamily="49" charset="-122"/>
              </a:rPr>
              <a:t>休闲娱乐</a:t>
            </a:r>
          </a:p>
          <a:p>
            <a:pPr marL="342900" lvl="0" indent="-342900">
              <a:spcBef>
                <a:spcPct val="20000"/>
              </a:spcBef>
              <a:buFont typeface="Arial" pitchFamily="34" charset="0"/>
              <a:buChar char="•"/>
            </a:pPr>
            <a:r>
              <a:rPr lang="zh-CN" altLang="en-US" dirty="0">
                <a:solidFill>
                  <a:schemeClr val="tx2"/>
                </a:solidFill>
                <a:latin typeface="Calibri" panose="020F0502020204030204" pitchFamily="34" charset="0"/>
                <a:ea typeface="黑体" pitchFamily="49" charset="-122"/>
              </a:rPr>
              <a:t>科学研究</a:t>
            </a:r>
            <a:endParaRPr lang="en-US" altLang="zh-CN" dirty="0">
              <a:solidFill>
                <a:schemeClr val="tx2"/>
              </a:solidFill>
              <a:latin typeface="Calibri" panose="020F0502020204030204" pitchFamily="34" charset="0"/>
              <a:ea typeface="黑体" pitchFamily="49" charset="-122"/>
            </a:endParaRPr>
          </a:p>
          <a:p>
            <a:pPr marL="800100" lvl="1" indent="-342900">
              <a:spcBef>
                <a:spcPct val="20000"/>
              </a:spcBef>
              <a:buFont typeface="Arial" pitchFamily="34" charset="0"/>
              <a:buChar char="•"/>
            </a:pPr>
            <a:r>
              <a:rPr lang="zh-CN" altLang="en-US" dirty="0">
                <a:solidFill>
                  <a:schemeClr val="tx2"/>
                </a:solidFill>
                <a:latin typeface="Calibri" panose="020F0502020204030204" pitchFamily="34" charset="0"/>
                <a:ea typeface="黑体" pitchFamily="49" charset="-122"/>
              </a:rPr>
              <a:t>语言数据集、世界银行、人口与健康</a:t>
            </a:r>
          </a:p>
          <a:p>
            <a:pPr marL="342900" lvl="0" indent="-342900">
              <a:spcBef>
                <a:spcPct val="20000"/>
              </a:spcBef>
              <a:buFont typeface="Arial" pitchFamily="34" charset="0"/>
              <a:buChar char="•"/>
            </a:pPr>
            <a:r>
              <a:rPr lang="zh-CN" altLang="en-US" dirty="0">
                <a:solidFill>
                  <a:schemeClr val="tx2"/>
                </a:solidFill>
                <a:latin typeface="Calibri" panose="020F0502020204030204" pitchFamily="34" charset="0"/>
                <a:ea typeface="黑体" pitchFamily="49" charset="-122"/>
              </a:rPr>
              <a:t>竞赛数据</a:t>
            </a:r>
            <a:endParaRPr lang="en-US" altLang="zh-CN" dirty="0">
              <a:solidFill>
                <a:schemeClr val="tx2"/>
              </a:solidFill>
              <a:latin typeface="Calibri" panose="020F0502020204030204" pitchFamily="34" charset="0"/>
              <a:ea typeface="黑体" pitchFamily="49" charset="-122"/>
            </a:endParaRPr>
          </a:p>
          <a:p>
            <a:pPr marL="800100" lvl="1" indent="-342900">
              <a:spcBef>
                <a:spcPct val="20000"/>
              </a:spcBef>
              <a:buFont typeface="Arial" pitchFamily="34" charset="0"/>
              <a:buChar char="•"/>
            </a:pPr>
            <a:r>
              <a:rPr lang="en-US" altLang="zh-CN" dirty="0">
                <a:solidFill>
                  <a:schemeClr val="tx2"/>
                </a:solidFill>
                <a:latin typeface="Calibri" panose="020F0502020204030204" pitchFamily="34" charset="0"/>
                <a:ea typeface="黑体" pitchFamily="49" charset="-122"/>
              </a:rPr>
              <a:t>Kaggle</a:t>
            </a:r>
            <a:r>
              <a:rPr lang="zh-CN" altLang="en-US" dirty="0">
                <a:solidFill>
                  <a:schemeClr val="tx2"/>
                </a:solidFill>
                <a:latin typeface="Calibri" panose="020F0502020204030204" pitchFamily="34" charset="0"/>
                <a:ea typeface="黑体" pitchFamily="49" charset="-122"/>
              </a:rPr>
              <a:t>、天池、</a:t>
            </a:r>
            <a:r>
              <a:rPr lang="en-US" altLang="zh-CN" dirty="0">
                <a:solidFill>
                  <a:schemeClr val="tx2"/>
                </a:solidFill>
                <a:latin typeface="Calibri" panose="020F0502020204030204" pitchFamily="34" charset="0"/>
                <a:ea typeface="黑体" pitchFamily="49" charset="-122"/>
              </a:rPr>
              <a:t>SODA</a:t>
            </a:r>
            <a:endParaRPr lang="zh-CN" altLang="en-US" dirty="0">
              <a:solidFill>
                <a:schemeClr val="tx2"/>
              </a:solidFill>
              <a:latin typeface="Calibri" panose="020F0502020204030204" pitchFamily="34" charset="0"/>
              <a:ea typeface="黑体" pitchFamily="49" charset="-122"/>
            </a:endParaRPr>
          </a:p>
          <a:p>
            <a:pPr marL="342900" lvl="0" indent="-342900">
              <a:spcBef>
                <a:spcPct val="20000"/>
              </a:spcBef>
              <a:buFont typeface="Arial" pitchFamily="34" charset="0"/>
              <a:buChar char="•"/>
            </a:pPr>
            <a:endParaRPr lang="zh-CN" altLang="en-US" dirty="0">
              <a:solidFill>
                <a:schemeClr val="tx2"/>
              </a:solidFill>
              <a:latin typeface="Calibri" panose="020F0502020204030204" pitchFamily="34" charset="0"/>
              <a:ea typeface="黑体" pitchFamily="49" charset="-122"/>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b="0" i="0" u="none" strike="noStrike" kern="1200" cap="none" spc="0" normalizeH="0" noProof="0" dirty="0">
              <a:ln>
                <a:noFill/>
              </a:ln>
              <a:solidFill>
                <a:schemeClr val="tx2"/>
              </a:solidFill>
              <a:effectLst/>
              <a:uLnTx/>
              <a:uFillTx/>
              <a:latin typeface="Calibri" panose="020F0502020204030204" pitchFamily="34" charset="0"/>
              <a:ea typeface="黑体" pitchFamily="49" charset="-122"/>
              <a:cs typeface="+mn-cs"/>
            </a:endParaRPr>
          </a:p>
        </p:txBody>
      </p:sp>
    </p:spTree>
    <p:extLst>
      <p:ext uri="{BB962C8B-B14F-4D97-AF65-F5344CB8AC3E}">
        <p14:creationId xmlns:p14="http://schemas.microsoft.com/office/powerpoint/2010/main" val="3498945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数据预处理的目的</a:t>
            </a:r>
          </a:p>
        </p:txBody>
      </p:sp>
      <p:graphicFrame>
        <p:nvGraphicFramePr>
          <p:cNvPr id="6" name="图示 5">
            <a:extLst>
              <a:ext uri="{FF2B5EF4-FFF2-40B4-BE49-F238E27FC236}">
                <a16:creationId xmlns:a16="http://schemas.microsoft.com/office/drawing/2014/main" id="{90217240-6666-4ED5-A247-39AE67DED7E2}"/>
              </a:ext>
            </a:extLst>
          </p:cNvPr>
          <p:cNvGraphicFramePr/>
          <p:nvPr>
            <p:extLst>
              <p:ext uri="{D42A27DB-BD31-4B8C-83A1-F6EECF244321}">
                <p14:modId xmlns:p14="http://schemas.microsoft.com/office/powerpoint/2010/main" val="3656926748"/>
              </p:ext>
            </p:extLst>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内容占位符 2">
            <a:extLst>
              <a:ext uri="{FF2B5EF4-FFF2-40B4-BE49-F238E27FC236}">
                <a16:creationId xmlns:a16="http://schemas.microsoft.com/office/drawing/2014/main" id="{4460BEA4-B307-42FA-BB9A-D25918F7139A}"/>
              </a:ext>
            </a:extLst>
          </p:cNvPr>
          <p:cNvSpPr txBox="1">
            <a:spLocks/>
          </p:cNvSpPr>
          <p:nvPr/>
        </p:nvSpPr>
        <p:spPr>
          <a:xfrm>
            <a:off x="571500" y="1814938"/>
            <a:ext cx="10937748" cy="35426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zh-CN" sz="2800" dirty="0">
                <a:latin typeface="黑体" panose="02010609060101010101" pitchFamily="49" charset="-122"/>
                <a:ea typeface="黑体" panose="02010609060101010101" pitchFamily="49" charset="-122"/>
              </a:rPr>
              <a:t>数据预处理是数据处理过程中非常重要的一步。这个过程，也许会是整个数据处理流程中最耗费时间的一环。过程中也许会很枯燥和烦闷，但是绝对不可或缺。</a:t>
            </a:r>
            <a:endParaRPr lang="en-US" altLang="zh-CN" sz="2800" dirty="0">
              <a:latin typeface="黑体" panose="02010609060101010101" pitchFamily="49" charset="-122"/>
              <a:ea typeface="黑体" panose="02010609060101010101" pitchFamily="49" charset="-122"/>
            </a:endParaRPr>
          </a:p>
          <a:p>
            <a:pPr>
              <a:lnSpc>
                <a:spcPct val="110000"/>
              </a:lnSpc>
            </a:pPr>
            <a:r>
              <a:rPr lang="zh-CN" altLang="zh-CN" sz="2800" dirty="0">
                <a:latin typeface="黑体" panose="02010609060101010101" pitchFamily="49" charset="-122"/>
                <a:ea typeface="黑体" panose="02010609060101010101" pitchFamily="49" charset="-122"/>
              </a:rPr>
              <a:t>《探索性数据挖掘和数据清理》的作者西奥多·约翰逊和塔玛拉帕拉尼·达苏曾经说过：“根据我们的经验，最终数据挖掘的价值有百分之八十都取决于探索式数据分析和数据清洗的效果。”</a:t>
            </a:r>
          </a:p>
          <a:p>
            <a:pPr>
              <a:lnSpc>
                <a:spcPct val="110000"/>
              </a:lnSpc>
            </a:pP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77690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数据预处理的原因</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内容占位符 2">
            <a:extLst>
              <a:ext uri="{FF2B5EF4-FFF2-40B4-BE49-F238E27FC236}">
                <a16:creationId xmlns:a16="http://schemas.microsoft.com/office/drawing/2014/main" id="{27ACC18D-3EB1-4AE9-8674-4E8AA96F8DC8}"/>
              </a:ext>
            </a:extLst>
          </p:cNvPr>
          <p:cNvSpPr txBox="1">
            <a:spLocks/>
          </p:cNvSpPr>
          <p:nvPr/>
        </p:nvSpPr>
        <p:spPr>
          <a:xfrm>
            <a:off x="207264" y="2855792"/>
            <a:ext cx="7091172"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zh-CN" sz="2800" dirty="0">
                <a:latin typeface="黑体" panose="02010609060101010101" pitchFamily="49" charset="-122"/>
                <a:ea typeface="黑体" panose="02010609060101010101" pitchFamily="49" charset="-122"/>
              </a:rPr>
              <a:t>为什么需要进行数据的预处理呢？</a:t>
            </a:r>
            <a:endParaRPr lang="en-US" altLang="zh-CN" sz="2800" dirty="0">
              <a:latin typeface="黑体" panose="02010609060101010101" pitchFamily="49" charset="-122"/>
              <a:ea typeface="黑体" panose="02010609060101010101" pitchFamily="49" charset="-122"/>
            </a:endParaRPr>
          </a:p>
          <a:p>
            <a:pPr>
              <a:lnSpc>
                <a:spcPct val="110000"/>
              </a:lnSpc>
            </a:pPr>
            <a:r>
              <a:rPr lang="zh-CN" altLang="zh-CN" sz="2800" dirty="0">
                <a:latin typeface="黑体" panose="02010609060101010101" pitchFamily="49" charset="-122"/>
                <a:ea typeface="黑体" panose="02010609060101010101" pitchFamily="49" charset="-122"/>
              </a:rPr>
              <a:t>因为在原始数据中存在着各种各样的问题。</a:t>
            </a:r>
            <a:endParaRPr lang="zh-CN" altLang="en-US" sz="2800" dirty="0">
              <a:latin typeface="黑体" panose="02010609060101010101" pitchFamily="49" charset="-122"/>
              <a:ea typeface="黑体" panose="02010609060101010101" pitchFamily="49" charset="-122"/>
            </a:endParaRPr>
          </a:p>
        </p:txBody>
      </p:sp>
      <p:graphicFrame>
        <p:nvGraphicFramePr>
          <p:cNvPr id="2" name="图示 1">
            <a:extLst>
              <a:ext uri="{FF2B5EF4-FFF2-40B4-BE49-F238E27FC236}">
                <a16:creationId xmlns:a16="http://schemas.microsoft.com/office/drawing/2014/main" id="{1B856A05-D168-4D4B-B5BA-7DCEE0B02224}"/>
              </a:ext>
            </a:extLst>
          </p:cNvPr>
          <p:cNvGraphicFramePr/>
          <p:nvPr>
            <p:extLst>
              <p:ext uri="{D42A27DB-BD31-4B8C-83A1-F6EECF244321}">
                <p14:modId xmlns:p14="http://schemas.microsoft.com/office/powerpoint/2010/main" val="2372809934"/>
              </p:ext>
            </p:extLst>
          </p:nvPr>
        </p:nvGraphicFramePr>
        <p:xfrm>
          <a:off x="6934200" y="1610967"/>
          <a:ext cx="5222240" cy="37256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7206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数据预处理的原因</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图示 1">
            <a:extLst>
              <a:ext uri="{FF2B5EF4-FFF2-40B4-BE49-F238E27FC236}">
                <a16:creationId xmlns:a16="http://schemas.microsoft.com/office/drawing/2014/main" id="{1B856A05-D168-4D4B-B5BA-7DCEE0B02224}"/>
              </a:ext>
            </a:extLst>
          </p:cNvPr>
          <p:cNvGraphicFramePr/>
          <p:nvPr>
            <p:extLst>
              <p:ext uri="{D42A27DB-BD31-4B8C-83A1-F6EECF244321}">
                <p14:modId xmlns:p14="http://schemas.microsoft.com/office/powerpoint/2010/main" val="168760975"/>
              </p:ext>
            </p:extLst>
          </p:nvPr>
        </p:nvGraphicFramePr>
        <p:xfrm>
          <a:off x="6934200" y="1610967"/>
          <a:ext cx="5222240" cy="37256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内容占位符 2">
            <a:extLst>
              <a:ext uri="{FF2B5EF4-FFF2-40B4-BE49-F238E27FC236}">
                <a16:creationId xmlns:a16="http://schemas.microsoft.com/office/drawing/2014/main" id="{96DF7A89-5B32-45F0-B062-9C2664CBC7A8}"/>
              </a:ext>
            </a:extLst>
          </p:cNvPr>
          <p:cNvSpPr txBox="1">
            <a:spLocks/>
          </p:cNvSpPr>
          <p:nvPr/>
        </p:nvSpPr>
        <p:spPr>
          <a:xfrm>
            <a:off x="329382" y="1942167"/>
            <a:ext cx="6912102" cy="45040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zh-CN" sz="2400" dirty="0">
                <a:latin typeface="Calibri" panose="020F0502020204030204" pitchFamily="34" charset="0"/>
                <a:ea typeface="黑体" panose="02010609060101010101" pitchFamily="49" charset="-122"/>
              </a:rPr>
              <a:t>杂乱性是指系统中的数据缺乏统一的标准和定义。</a:t>
            </a:r>
            <a:endParaRPr lang="en-US" altLang="zh-CN" sz="2400" dirty="0">
              <a:latin typeface="Calibri" panose="020F0502020204030204" pitchFamily="34" charset="0"/>
              <a:ea typeface="黑体" panose="02010609060101010101" pitchFamily="49" charset="-122"/>
            </a:endParaRPr>
          </a:p>
          <a:p>
            <a:pPr>
              <a:lnSpc>
                <a:spcPct val="110000"/>
              </a:lnSpc>
            </a:pPr>
            <a:r>
              <a:rPr lang="zh-CN" altLang="zh-CN" sz="2400" dirty="0">
                <a:latin typeface="Calibri" panose="020F0502020204030204" pitchFamily="34" charset="0"/>
                <a:ea typeface="黑体" panose="02010609060101010101" pitchFamily="49" charset="-122"/>
              </a:rPr>
              <a:t>具体表现形式包括：</a:t>
            </a:r>
            <a:endParaRPr lang="en-US" altLang="zh-CN" sz="2400" dirty="0">
              <a:latin typeface="Calibri" panose="020F0502020204030204" pitchFamily="34" charset="0"/>
              <a:ea typeface="黑体" panose="02010609060101010101" pitchFamily="49" charset="-122"/>
            </a:endParaRPr>
          </a:p>
          <a:p>
            <a:pPr lvl="1">
              <a:lnSpc>
                <a:spcPct val="110000"/>
              </a:lnSpc>
            </a:pPr>
            <a:r>
              <a:rPr lang="zh-CN" altLang="zh-CN" sz="2000" dirty="0">
                <a:latin typeface="Calibri" panose="020F0502020204030204" pitchFamily="34" charset="0"/>
                <a:ea typeface="黑体" panose="02010609060101010101" pitchFamily="49" charset="-122"/>
              </a:rPr>
              <a:t>在不同的数据来源中的同义异名情况，例如为了标示客户，一些数据来源用</a:t>
            </a:r>
            <a:r>
              <a:rPr lang="en-US" altLang="zh-CN" sz="2000" dirty="0" err="1">
                <a:latin typeface="Calibri" panose="020F0502020204030204" pitchFamily="34" charset="0"/>
                <a:ea typeface="黑体" panose="02010609060101010101" pitchFamily="49" charset="-122"/>
              </a:rPr>
              <a:t>cust_id</a:t>
            </a:r>
            <a:r>
              <a:rPr lang="zh-CN" altLang="zh-CN" sz="2000" dirty="0">
                <a:latin typeface="Calibri" panose="020F0502020204030204" pitchFamily="34" charset="0"/>
                <a:ea typeface="黑体" panose="02010609060101010101" pitchFamily="49" charset="-122"/>
              </a:rPr>
              <a:t>来区分，另一些则用</a:t>
            </a:r>
            <a:r>
              <a:rPr lang="en-US" altLang="zh-CN" sz="2000" dirty="0" err="1">
                <a:latin typeface="Calibri" panose="020F0502020204030204" pitchFamily="34" charset="0"/>
                <a:ea typeface="黑体" panose="02010609060101010101" pitchFamily="49" charset="-122"/>
              </a:rPr>
              <a:t>cust_number</a:t>
            </a:r>
            <a:r>
              <a:rPr lang="zh-CN" altLang="zh-CN" sz="2000" dirty="0">
                <a:latin typeface="Calibri" panose="020F0502020204030204" pitchFamily="34" charset="0"/>
                <a:ea typeface="黑体" panose="02010609060101010101" pitchFamily="49" charset="-122"/>
              </a:rPr>
              <a:t>；</a:t>
            </a:r>
            <a:endParaRPr lang="en-US" altLang="zh-CN" sz="2000" dirty="0">
              <a:latin typeface="Calibri" panose="020F0502020204030204" pitchFamily="34" charset="0"/>
              <a:ea typeface="黑体" panose="02010609060101010101" pitchFamily="49" charset="-122"/>
            </a:endParaRPr>
          </a:p>
          <a:p>
            <a:pPr lvl="1">
              <a:lnSpc>
                <a:spcPct val="110000"/>
              </a:lnSpc>
            </a:pPr>
            <a:r>
              <a:rPr lang="zh-CN" altLang="zh-CN" sz="2000" dirty="0">
                <a:latin typeface="Calibri" panose="020F0502020204030204" pitchFamily="34" charset="0"/>
                <a:ea typeface="黑体" panose="02010609060101010101" pitchFamily="49" charset="-122"/>
              </a:rPr>
              <a:t>不同数据来源采用的度量标准可能不同</a:t>
            </a:r>
            <a:r>
              <a:rPr lang="zh-CN" altLang="en-US" sz="2000" dirty="0">
                <a:latin typeface="Calibri" panose="020F0502020204030204" pitchFamily="34" charset="0"/>
                <a:ea typeface="黑体" panose="02010609060101010101" pitchFamily="49" charset="-122"/>
              </a:rPr>
              <a:t>，</a:t>
            </a:r>
            <a:r>
              <a:rPr lang="zh-CN" altLang="zh-CN" sz="2000" dirty="0">
                <a:latin typeface="Calibri" panose="020F0502020204030204" pitchFamily="34" charset="0"/>
                <a:ea typeface="黑体" panose="02010609060101010101" pitchFamily="49" charset="-122"/>
              </a:rPr>
              <a:t>比如对于性别，一些采用</a:t>
            </a:r>
            <a:r>
              <a:rPr lang="en-US" altLang="zh-CN" sz="2000" dirty="0">
                <a:latin typeface="Calibri" panose="020F0502020204030204" pitchFamily="34" charset="0"/>
                <a:ea typeface="黑体" panose="02010609060101010101" pitchFamily="49" charset="-122"/>
              </a:rPr>
              <a:t>M</a:t>
            </a:r>
            <a:r>
              <a:rPr lang="zh-CN" altLang="zh-CN" sz="2000" dirty="0">
                <a:latin typeface="Calibri" panose="020F0502020204030204" pitchFamily="34" charset="0"/>
                <a:ea typeface="黑体" panose="02010609060101010101" pitchFamily="49" charset="-122"/>
              </a:rPr>
              <a:t>或</a:t>
            </a:r>
            <a:r>
              <a:rPr lang="en-US" altLang="zh-CN" sz="2000" dirty="0">
                <a:latin typeface="Calibri" panose="020F0502020204030204" pitchFamily="34" charset="0"/>
                <a:ea typeface="黑体" panose="02010609060101010101" pitchFamily="49" charset="-122"/>
              </a:rPr>
              <a:t>F</a:t>
            </a:r>
            <a:r>
              <a:rPr lang="zh-CN" altLang="zh-CN" sz="2000" dirty="0">
                <a:latin typeface="Calibri" panose="020F0502020204030204" pitchFamily="34" charset="0"/>
                <a:ea typeface="黑体" panose="02010609060101010101" pitchFamily="49" charset="-122"/>
              </a:rPr>
              <a:t>来区分，另一些则采用男</a:t>
            </a:r>
            <a:r>
              <a:rPr lang="zh-CN" altLang="en-US" sz="2000" dirty="0">
                <a:latin typeface="Calibri" panose="020F0502020204030204" pitchFamily="34" charset="0"/>
                <a:ea typeface="黑体" panose="02010609060101010101" pitchFamily="49" charset="-122"/>
              </a:rPr>
              <a:t>或</a:t>
            </a:r>
            <a:r>
              <a:rPr lang="zh-CN" altLang="zh-CN" sz="2000" dirty="0">
                <a:latin typeface="Calibri" panose="020F0502020204030204" pitchFamily="34" charset="0"/>
                <a:ea typeface="黑体" panose="02010609060101010101" pitchFamily="49" charset="-122"/>
              </a:rPr>
              <a:t>女来区分；</a:t>
            </a:r>
            <a:endParaRPr lang="en-US" altLang="zh-CN" sz="2000" dirty="0">
              <a:latin typeface="Calibri" panose="020F0502020204030204" pitchFamily="34" charset="0"/>
              <a:ea typeface="黑体" panose="02010609060101010101" pitchFamily="49" charset="-122"/>
            </a:endParaRPr>
          </a:p>
          <a:p>
            <a:pPr lvl="1">
              <a:lnSpc>
                <a:spcPct val="110000"/>
              </a:lnSpc>
            </a:pPr>
            <a:r>
              <a:rPr kumimoji="0" lang="zh-CN" altLang="zh-CN" sz="2000" b="0" i="0" u="none" strike="noStrike" kern="1200" cap="none" spc="0" normalizeH="0" baseline="0" noProof="0" dirty="0">
                <a:ln>
                  <a:noFill/>
                </a:ln>
                <a:effectLst/>
                <a:uLnTx/>
                <a:uFillTx/>
                <a:latin typeface="+mj-lt"/>
                <a:ea typeface="黑体" pitchFamily="49" charset="-122"/>
                <a:cs typeface="+mn-cs"/>
              </a:rPr>
              <a:t>对同一属性定义的类型不同，以工资为例，一些数据来源可能定义为</a:t>
            </a:r>
            <a:r>
              <a:rPr kumimoji="0" lang="en-US" altLang="zh-CN" sz="2000" b="0" i="0" u="none" strike="noStrike" kern="1200" cap="none" spc="0" normalizeH="0" baseline="0" noProof="0" dirty="0">
                <a:ln>
                  <a:noFill/>
                </a:ln>
                <a:effectLst/>
                <a:uLnTx/>
                <a:uFillTx/>
                <a:latin typeface="+mj-lt"/>
                <a:ea typeface="黑体" pitchFamily="49" charset="-122"/>
                <a:cs typeface="+mn-cs"/>
              </a:rPr>
              <a:t>Int</a:t>
            </a:r>
            <a:r>
              <a:rPr kumimoji="0" lang="zh-CN" altLang="zh-CN" sz="2000" b="0" i="0" u="none" strike="noStrike" kern="1200" cap="none" spc="0" normalizeH="0" baseline="0" noProof="0" dirty="0">
                <a:ln>
                  <a:noFill/>
                </a:ln>
                <a:effectLst/>
                <a:uLnTx/>
                <a:uFillTx/>
                <a:latin typeface="+mj-lt"/>
                <a:ea typeface="黑体" pitchFamily="49" charset="-122"/>
                <a:cs typeface="+mn-cs"/>
              </a:rPr>
              <a:t>型，另一些则将工资定义为</a:t>
            </a:r>
            <a:r>
              <a:rPr kumimoji="0" lang="en-US" altLang="zh-CN" sz="2000" b="0" i="0" u="none" strike="noStrike" kern="1200" cap="none" spc="0" normalizeH="0" baseline="0" noProof="0" dirty="0">
                <a:ln>
                  <a:noFill/>
                </a:ln>
                <a:effectLst/>
                <a:uLnTx/>
                <a:uFillTx/>
                <a:latin typeface="+mj-lt"/>
                <a:ea typeface="黑体" pitchFamily="49" charset="-122"/>
                <a:cs typeface="+mn-cs"/>
              </a:rPr>
              <a:t>Double</a:t>
            </a:r>
            <a:r>
              <a:rPr kumimoji="0" lang="zh-CN" altLang="zh-CN" sz="2000" b="0" i="0" u="none" strike="noStrike" kern="1200" cap="none" spc="0" normalizeH="0" baseline="0" noProof="0" dirty="0">
                <a:ln>
                  <a:noFill/>
                </a:ln>
                <a:effectLst/>
                <a:uLnTx/>
                <a:uFillTx/>
                <a:latin typeface="+mj-lt"/>
                <a:ea typeface="黑体" pitchFamily="49" charset="-122"/>
                <a:cs typeface="+mn-cs"/>
              </a:rPr>
              <a:t>型。</a:t>
            </a:r>
            <a:endParaRPr kumimoji="0" lang="en-US" altLang="zh-CN" sz="2000" b="0" i="0" u="none" strike="noStrike" kern="1200" cap="none" spc="0" normalizeH="0" baseline="0" noProof="0" dirty="0">
              <a:ln>
                <a:noFill/>
              </a:ln>
              <a:effectLst/>
              <a:uLnTx/>
              <a:uFillTx/>
              <a:latin typeface="+mj-lt"/>
              <a:ea typeface="黑体" pitchFamily="49" charset="-122"/>
              <a:cs typeface="+mn-cs"/>
            </a:endParaRPr>
          </a:p>
        </p:txBody>
      </p:sp>
    </p:spTree>
    <p:extLst>
      <p:ext uri="{BB962C8B-B14F-4D97-AF65-F5344CB8AC3E}">
        <p14:creationId xmlns:p14="http://schemas.microsoft.com/office/powerpoint/2010/main" val="124618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数据预处理的原因</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图示 1">
            <a:extLst>
              <a:ext uri="{FF2B5EF4-FFF2-40B4-BE49-F238E27FC236}">
                <a16:creationId xmlns:a16="http://schemas.microsoft.com/office/drawing/2014/main" id="{1B856A05-D168-4D4B-B5BA-7DCEE0B02224}"/>
              </a:ext>
            </a:extLst>
          </p:cNvPr>
          <p:cNvGraphicFramePr/>
          <p:nvPr>
            <p:extLst>
              <p:ext uri="{D42A27DB-BD31-4B8C-83A1-F6EECF244321}">
                <p14:modId xmlns:p14="http://schemas.microsoft.com/office/powerpoint/2010/main" val="1103745403"/>
              </p:ext>
            </p:extLst>
          </p:nvPr>
        </p:nvGraphicFramePr>
        <p:xfrm>
          <a:off x="6934200" y="1610967"/>
          <a:ext cx="5222240" cy="37256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内容占位符 2">
            <a:extLst>
              <a:ext uri="{FF2B5EF4-FFF2-40B4-BE49-F238E27FC236}">
                <a16:creationId xmlns:a16="http://schemas.microsoft.com/office/drawing/2014/main" id="{96DF7A89-5B32-45F0-B062-9C2664CBC7A8}"/>
              </a:ext>
            </a:extLst>
          </p:cNvPr>
          <p:cNvSpPr txBox="1">
            <a:spLocks/>
          </p:cNvSpPr>
          <p:nvPr/>
        </p:nvSpPr>
        <p:spPr>
          <a:xfrm>
            <a:off x="329382" y="1942167"/>
            <a:ext cx="6912102" cy="45040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a:latin typeface="Calibri" panose="020F0502020204030204" pitchFamily="34" charset="0"/>
                <a:ea typeface="黑体" panose="02010609060101010101" pitchFamily="49" charset="-122"/>
              </a:rPr>
              <a:t>重复性是指同一事物在数据库中存在两条或多条完全相同的记录。</a:t>
            </a:r>
            <a:endParaRPr lang="en-US" altLang="zh-CN" sz="2400" dirty="0">
              <a:latin typeface="Calibri" panose="020F0502020204030204" pitchFamily="34" charset="0"/>
              <a:ea typeface="黑体" panose="02010609060101010101" pitchFamily="49" charset="-122"/>
            </a:endParaRPr>
          </a:p>
          <a:p>
            <a:pPr>
              <a:lnSpc>
                <a:spcPct val="110000"/>
              </a:lnSpc>
            </a:pPr>
            <a:r>
              <a:rPr lang="zh-CN" altLang="en-US" sz="2400" dirty="0">
                <a:latin typeface="Calibri" panose="020F0502020204030204" pitchFamily="34" charset="0"/>
                <a:ea typeface="黑体" panose="02010609060101010101" pitchFamily="49" charset="-122"/>
              </a:rPr>
              <a:t>这种情况非常常见，如实际使用过程中出现的意义相同或者表示同一信息的多个属性。</a:t>
            </a:r>
          </a:p>
        </p:txBody>
      </p:sp>
    </p:spTree>
    <p:extLst>
      <p:ext uri="{BB962C8B-B14F-4D97-AF65-F5344CB8AC3E}">
        <p14:creationId xmlns:p14="http://schemas.microsoft.com/office/powerpoint/2010/main" val="2425476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数据预处理的原因</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图示 1">
            <a:extLst>
              <a:ext uri="{FF2B5EF4-FFF2-40B4-BE49-F238E27FC236}">
                <a16:creationId xmlns:a16="http://schemas.microsoft.com/office/drawing/2014/main" id="{1B856A05-D168-4D4B-B5BA-7DCEE0B02224}"/>
              </a:ext>
            </a:extLst>
          </p:cNvPr>
          <p:cNvGraphicFramePr/>
          <p:nvPr>
            <p:extLst>
              <p:ext uri="{D42A27DB-BD31-4B8C-83A1-F6EECF244321}">
                <p14:modId xmlns:p14="http://schemas.microsoft.com/office/powerpoint/2010/main" val="3584002641"/>
              </p:ext>
            </p:extLst>
          </p:nvPr>
        </p:nvGraphicFramePr>
        <p:xfrm>
          <a:off x="6934200" y="1610967"/>
          <a:ext cx="5222240" cy="37256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内容占位符 2">
            <a:extLst>
              <a:ext uri="{FF2B5EF4-FFF2-40B4-BE49-F238E27FC236}">
                <a16:creationId xmlns:a16="http://schemas.microsoft.com/office/drawing/2014/main" id="{96DF7A89-5B32-45F0-B062-9C2664CBC7A8}"/>
              </a:ext>
            </a:extLst>
          </p:cNvPr>
          <p:cNvSpPr txBox="1">
            <a:spLocks/>
          </p:cNvSpPr>
          <p:nvPr/>
        </p:nvSpPr>
        <p:spPr>
          <a:xfrm>
            <a:off x="329382" y="1942167"/>
            <a:ext cx="6912102" cy="45040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a:latin typeface="Calibri" panose="020F0502020204030204" pitchFamily="34" charset="0"/>
                <a:ea typeface="黑体" panose="02010609060101010101" pitchFamily="49" charset="-122"/>
              </a:rPr>
              <a:t>不完整性是指系统设计的不合理或者使用过程中的某些因素所造成的属性值缺失或者不确定。或者是某个元组中缺少了某样或者某几样属性，甚至是多个元组直接缺失。</a:t>
            </a:r>
            <a:endParaRPr lang="en-US" altLang="zh-CN" sz="2400" dirty="0">
              <a:latin typeface="Calibri" panose="020F0502020204030204" pitchFamily="34" charset="0"/>
              <a:ea typeface="黑体" panose="02010609060101010101" pitchFamily="49" charset="-122"/>
            </a:endParaRPr>
          </a:p>
          <a:p>
            <a:pPr>
              <a:lnSpc>
                <a:spcPct val="110000"/>
              </a:lnSpc>
            </a:pPr>
            <a:r>
              <a:rPr lang="zh-CN" altLang="en-US" sz="2400" dirty="0">
                <a:latin typeface="Calibri" panose="020F0502020204030204" pitchFamily="34" charset="0"/>
                <a:ea typeface="黑体" panose="02010609060101010101" pitchFamily="49" charset="-122"/>
              </a:rPr>
              <a:t>造成这种情况的原因，或许是在数据输入时，某些数据可能被误认为不重要而删除掉了。或是某些数据由于存在不一致性，结果被删除了。</a:t>
            </a:r>
          </a:p>
        </p:txBody>
      </p:sp>
    </p:spTree>
    <p:extLst>
      <p:ext uri="{BB962C8B-B14F-4D97-AF65-F5344CB8AC3E}">
        <p14:creationId xmlns:p14="http://schemas.microsoft.com/office/powerpoint/2010/main" val="3255582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数据预处理的原因</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图示 1">
            <a:extLst>
              <a:ext uri="{FF2B5EF4-FFF2-40B4-BE49-F238E27FC236}">
                <a16:creationId xmlns:a16="http://schemas.microsoft.com/office/drawing/2014/main" id="{1B856A05-D168-4D4B-B5BA-7DCEE0B02224}"/>
              </a:ext>
            </a:extLst>
          </p:cNvPr>
          <p:cNvGraphicFramePr/>
          <p:nvPr>
            <p:extLst>
              <p:ext uri="{D42A27DB-BD31-4B8C-83A1-F6EECF244321}">
                <p14:modId xmlns:p14="http://schemas.microsoft.com/office/powerpoint/2010/main" val="1388896656"/>
              </p:ext>
            </p:extLst>
          </p:nvPr>
        </p:nvGraphicFramePr>
        <p:xfrm>
          <a:off x="6934200" y="1610967"/>
          <a:ext cx="5222240" cy="37256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内容占位符 2">
            <a:extLst>
              <a:ext uri="{FF2B5EF4-FFF2-40B4-BE49-F238E27FC236}">
                <a16:creationId xmlns:a16="http://schemas.microsoft.com/office/drawing/2014/main" id="{96DF7A89-5B32-45F0-B062-9C2664CBC7A8}"/>
              </a:ext>
            </a:extLst>
          </p:cNvPr>
          <p:cNvSpPr txBox="1">
            <a:spLocks/>
          </p:cNvSpPr>
          <p:nvPr/>
        </p:nvSpPr>
        <p:spPr>
          <a:xfrm>
            <a:off x="296799" y="2962656"/>
            <a:ext cx="6912102" cy="12974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a:latin typeface="Calibri" panose="020F0502020204030204" pitchFamily="34" charset="0"/>
                <a:ea typeface="黑体" panose="02010609060101010101" pitchFamily="49" charset="-122"/>
              </a:rPr>
              <a:t>存在噪声是指测量变量中的随机错误或偏离期望的鼓励点值。噪声数据的来源众多，起因也各异。</a:t>
            </a:r>
          </a:p>
        </p:txBody>
      </p:sp>
    </p:spTree>
    <p:extLst>
      <p:ext uri="{BB962C8B-B14F-4D97-AF65-F5344CB8AC3E}">
        <p14:creationId xmlns:p14="http://schemas.microsoft.com/office/powerpoint/2010/main" val="1637046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软件开发过程与新技术迭代</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pic>
        <p:nvPicPr>
          <p:cNvPr id="2" name="Picture 2">
            <a:extLst>
              <a:ext uri="{FF2B5EF4-FFF2-40B4-BE49-F238E27FC236}">
                <a16:creationId xmlns:a16="http://schemas.microsoft.com/office/drawing/2014/main" id="{19AA5365-D832-4940-B00B-029C72AFF9C5}"/>
              </a:ext>
            </a:extLst>
          </p:cNvPr>
          <p:cNvPicPr>
            <a:picLocks noChangeAspect="1" noChangeArrowheads="1"/>
          </p:cNvPicPr>
          <p:nvPr/>
        </p:nvPicPr>
        <p:blipFill>
          <a:blip r:embed="rId2" cstate="print"/>
          <a:srcRect/>
          <a:stretch>
            <a:fillRect/>
          </a:stretch>
        </p:blipFill>
        <p:spPr bwMode="auto">
          <a:xfrm>
            <a:off x="1143426" y="802300"/>
            <a:ext cx="9905148" cy="45977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62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内容占位符 2">
            <a:extLst>
              <a:ext uri="{FF2B5EF4-FFF2-40B4-BE49-F238E27FC236}">
                <a16:creationId xmlns:a16="http://schemas.microsoft.com/office/drawing/2014/main" id="{5088E1A8-C879-4F4A-8640-EB20A78C4EB0}"/>
              </a:ext>
            </a:extLst>
          </p:cNvPr>
          <p:cNvSpPr txBox="1">
            <a:spLocks/>
          </p:cNvSpPr>
          <p:nvPr/>
        </p:nvSpPr>
        <p:spPr>
          <a:xfrm>
            <a:off x="571500" y="1663080"/>
            <a:ext cx="10828020" cy="38111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zh-CN" sz="3200">
                <a:latin typeface="黑体" panose="02010609060101010101" pitchFamily="49" charset="-122"/>
                <a:ea typeface="黑体" panose="02010609060101010101" pitchFamily="49" charset="-122"/>
              </a:rPr>
              <a:t>按照所处理的内容不同，可以分为以下几类：</a:t>
            </a:r>
            <a:endParaRPr lang="zh-CN" altLang="en-US" sz="3200">
              <a:latin typeface="黑体" panose="02010609060101010101" pitchFamily="49" charset="-122"/>
              <a:ea typeface="黑体" panose="02010609060101010101" pitchFamily="49" charset="-122"/>
            </a:endParaRPr>
          </a:p>
          <a:p>
            <a:pPr lvl="1">
              <a:lnSpc>
                <a:spcPct val="110000"/>
              </a:lnSpc>
            </a:pPr>
            <a:r>
              <a:rPr lang="zh-CN" altLang="en-US" sz="2400">
                <a:solidFill>
                  <a:srgbClr val="C00000"/>
                </a:solidFill>
                <a:latin typeface="黑体" panose="02010609060101010101" pitchFamily="49" charset="-122"/>
                <a:ea typeface="黑体" panose="02010609060101010101" pitchFamily="49" charset="-122"/>
              </a:rPr>
              <a:t>数据清洗</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 </a:t>
            </a:r>
            <a:r>
              <a:rPr lang="zh-CN" altLang="zh-CN" sz="2400">
                <a:latin typeface="黑体" panose="02010609060101010101" pitchFamily="49" charset="-122"/>
                <a:ea typeface="黑体" panose="02010609060101010101" pitchFamily="49" charset="-122"/>
              </a:rPr>
              <a:t>数据清理即填写空缺值、平滑噪声数据、识别删除孤立点，以及解决数据中的不一致性问题</a:t>
            </a:r>
            <a:r>
              <a:rPr lang="zh-CN" altLang="en-US" sz="2400">
                <a:latin typeface="黑体" panose="02010609060101010101" pitchFamily="49" charset="-122"/>
                <a:ea typeface="黑体" panose="02010609060101010101" pitchFamily="49" charset="-122"/>
              </a:rPr>
              <a:t>；</a:t>
            </a:r>
            <a:endParaRPr lang="en-US" altLang="zh-CN" sz="2400">
              <a:latin typeface="黑体" panose="02010609060101010101" pitchFamily="49" charset="-122"/>
              <a:ea typeface="黑体" panose="02010609060101010101" pitchFamily="49" charset="-122"/>
            </a:endParaRPr>
          </a:p>
          <a:p>
            <a:pPr lvl="1">
              <a:lnSpc>
                <a:spcPct val="110000"/>
              </a:lnSpc>
            </a:pPr>
            <a:r>
              <a:rPr lang="zh-CN" altLang="en-US" sz="2400">
                <a:solidFill>
                  <a:srgbClr val="C00000"/>
                </a:solidFill>
                <a:latin typeface="黑体" panose="02010609060101010101" pitchFamily="49" charset="-122"/>
                <a:ea typeface="黑体" panose="02010609060101010101" pitchFamily="49" charset="-122"/>
              </a:rPr>
              <a:t>数据集成</a:t>
            </a:r>
            <a:r>
              <a:rPr lang="zh-CN" altLang="en-US" sz="2400">
                <a:latin typeface="黑体" panose="02010609060101010101" pitchFamily="49" charset="-122"/>
                <a:ea typeface="黑体" panose="02010609060101010101" pitchFamily="49" charset="-122"/>
              </a:rPr>
              <a:t>：</a:t>
            </a:r>
            <a:r>
              <a:rPr lang="zh-CN" altLang="zh-CN" sz="2400">
                <a:latin typeface="黑体" panose="02010609060101010101" pitchFamily="49" charset="-122"/>
                <a:ea typeface="黑体" panose="02010609060101010101" pitchFamily="49" charset="-122"/>
              </a:rPr>
              <a:t>数据集成即通过操作集成多个来源不同的数据库、数据立方或文件</a:t>
            </a:r>
            <a:r>
              <a:rPr lang="zh-CN" altLang="en-US" sz="2400">
                <a:latin typeface="黑体" panose="02010609060101010101" pitchFamily="49" charset="-122"/>
                <a:ea typeface="黑体" panose="02010609060101010101" pitchFamily="49" charset="-122"/>
              </a:rPr>
              <a:t>；</a:t>
            </a:r>
            <a:endParaRPr lang="en-US" altLang="zh-CN" sz="2400">
              <a:latin typeface="黑体" panose="02010609060101010101" pitchFamily="49" charset="-122"/>
              <a:ea typeface="黑体" panose="02010609060101010101" pitchFamily="49" charset="-122"/>
            </a:endParaRPr>
          </a:p>
          <a:p>
            <a:pPr lvl="1">
              <a:lnSpc>
                <a:spcPct val="110000"/>
              </a:lnSpc>
            </a:pPr>
            <a:r>
              <a:rPr lang="zh-CN" altLang="en-US" sz="2400">
                <a:solidFill>
                  <a:srgbClr val="C00000"/>
                </a:solidFill>
                <a:latin typeface="黑体" panose="02010609060101010101" pitchFamily="49" charset="-122"/>
                <a:ea typeface="黑体" panose="02010609060101010101" pitchFamily="49" charset="-122"/>
              </a:rPr>
              <a:t>数据变换</a:t>
            </a:r>
            <a:r>
              <a:rPr lang="zh-CN" altLang="en-US" sz="2400">
                <a:latin typeface="黑体" panose="02010609060101010101" pitchFamily="49" charset="-122"/>
                <a:ea typeface="黑体" panose="02010609060101010101" pitchFamily="49" charset="-122"/>
              </a:rPr>
              <a:t>：</a:t>
            </a:r>
            <a:r>
              <a:rPr lang="zh-CN" altLang="zh-CN" sz="2400">
                <a:latin typeface="黑体" panose="02010609060101010101" pitchFamily="49" charset="-122"/>
                <a:ea typeface="黑体" panose="02010609060101010101" pitchFamily="49" charset="-122"/>
              </a:rPr>
              <a:t>数据变换即对原始数据进行规范化和聚集操作</a:t>
            </a:r>
            <a:r>
              <a:rPr lang="zh-CN" altLang="en-US" sz="2400">
                <a:latin typeface="黑体" panose="02010609060101010101" pitchFamily="49" charset="-122"/>
                <a:ea typeface="黑体" panose="02010609060101010101" pitchFamily="49" charset="-122"/>
              </a:rPr>
              <a:t>；</a:t>
            </a:r>
            <a:endParaRPr lang="en-US" altLang="zh-CN" sz="2400">
              <a:latin typeface="黑体" panose="02010609060101010101" pitchFamily="49" charset="-122"/>
              <a:ea typeface="黑体" panose="02010609060101010101" pitchFamily="49" charset="-122"/>
            </a:endParaRPr>
          </a:p>
          <a:p>
            <a:pPr lvl="1">
              <a:lnSpc>
                <a:spcPct val="110000"/>
              </a:lnSpc>
            </a:pPr>
            <a:r>
              <a:rPr lang="zh-CN" altLang="en-US" sz="2400">
                <a:solidFill>
                  <a:srgbClr val="C00000"/>
                </a:solidFill>
                <a:latin typeface="黑体" panose="02010609060101010101" pitchFamily="49" charset="-122"/>
                <a:ea typeface="黑体" panose="02010609060101010101" pitchFamily="49" charset="-122"/>
              </a:rPr>
              <a:t>数据规约</a:t>
            </a:r>
            <a:r>
              <a:rPr lang="zh-CN" altLang="en-US" sz="2400">
                <a:latin typeface="黑体" panose="02010609060101010101" pitchFamily="49" charset="-122"/>
                <a:ea typeface="黑体" panose="02010609060101010101" pitchFamily="49" charset="-122"/>
              </a:rPr>
              <a:t>：</a:t>
            </a:r>
            <a:r>
              <a:rPr lang="zh-CN" altLang="zh-CN" sz="2400">
                <a:latin typeface="黑体" panose="02010609060101010101" pitchFamily="49" charset="-122"/>
                <a:ea typeface="黑体" panose="02010609060101010101" pitchFamily="49" charset="-122"/>
              </a:rPr>
              <a:t>数据规约即通过操作得到数据集的压缩表示，所得到的压缩表示将会小得多，但可以在其上得到与原始数据相同或相近的数据挖掘结果。</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87345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71500" y="1732800"/>
            <a:ext cx="11084052" cy="2751138"/>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zh-CN" sz="3200" dirty="0">
                <a:solidFill>
                  <a:schemeClr val="tx2"/>
                </a:solidFill>
                <a:latin typeface="黑体" panose="02010609060101010101" pitchFamily="49" charset="-122"/>
                <a:ea typeface="黑体" panose="02010609060101010101" pitchFamily="49" charset="-122"/>
              </a:rPr>
              <a:t>数据清洗的主要任务就是对原始数据进行处理，将</a:t>
            </a:r>
            <a:r>
              <a:rPr lang="zh-CN" altLang="zh-CN" sz="3200" dirty="0">
                <a:solidFill>
                  <a:srgbClr val="C00000"/>
                </a:solidFill>
                <a:latin typeface="黑体" panose="02010609060101010101" pitchFamily="49" charset="-122"/>
                <a:ea typeface="黑体" panose="02010609060101010101" pitchFamily="49" charset="-122"/>
              </a:rPr>
              <a:t>“</a:t>
            </a:r>
            <a:r>
              <a:rPr lang="zh-CN" altLang="zh-CN" sz="3200" b="1" dirty="0">
                <a:solidFill>
                  <a:srgbClr val="C00000"/>
                </a:solidFill>
                <a:latin typeface="黑体" panose="02010609060101010101" pitchFamily="49" charset="-122"/>
                <a:ea typeface="黑体" panose="02010609060101010101" pitchFamily="49" charset="-122"/>
              </a:rPr>
              <a:t>脏</a:t>
            </a:r>
            <a:r>
              <a:rPr lang="zh-CN" altLang="zh-CN" sz="3200" dirty="0">
                <a:solidFill>
                  <a:srgbClr val="C00000"/>
                </a:solidFill>
                <a:latin typeface="黑体" panose="02010609060101010101" pitchFamily="49" charset="-122"/>
                <a:ea typeface="黑体" panose="02010609060101010101" pitchFamily="49" charset="-122"/>
              </a:rPr>
              <a:t>”</a:t>
            </a:r>
            <a:r>
              <a:rPr lang="zh-CN" altLang="zh-CN" sz="3200" dirty="0">
                <a:solidFill>
                  <a:schemeClr val="tx2"/>
                </a:solidFill>
                <a:latin typeface="黑体" panose="02010609060101010101" pitchFamily="49" charset="-122"/>
                <a:ea typeface="黑体" panose="02010609060101010101" pitchFamily="49" charset="-122"/>
              </a:rPr>
              <a:t>数据转化为</a:t>
            </a:r>
            <a:r>
              <a:rPr lang="zh-CN" altLang="zh-CN" sz="3200" dirty="0">
                <a:solidFill>
                  <a:srgbClr val="C00000"/>
                </a:solidFill>
                <a:latin typeface="黑体" panose="02010609060101010101" pitchFamily="49" charset="-122"/>
                <a:ea typeface="黑体" panose="02010609060101010101" pitchFamily="49" charset="-122"/>
              </a:rPr>
              <a:t>“</a:t>
            </a:r>
            <a:r>
              <a:rPr lang="zh-CN" altLang="zh-CN" sz="3200" b="1" dirty="0">
                <a:solidFill>
                  <a:srgbClr val="C00000"/>
                </a:solidFill>
                <a:latin typeface="黑体" panose="02010609060101010101" pitchFamily="49" charset="-122"/>
                <a:ea typeface="黑体" panose="02010609060101010101" pitchFamily="49" charset="-122"/>
              </a:rPr>
              <a:t>干净的</a:t>
            </a:r>
            <a:r>
              <a:rPr lang="zh-CN" altLang="zh-CN" sz="3200" dirty="0">
                <a:solidFill>
                  <a:srgbClr val="C00000"/>
                </a:solidFill>
                <a:latin typeface="黑体" panose="02010609060101010101" pitchFamily="49" charset="-122"/>
                <a:ea typeface="黑体" panose="02010609060101010101" pitchFamily="49" charset="-122"/>
              </a:rPr>
              <a:t>”</a:t>
            </a:r>
            <a:r>
              <a:rPr lang="zh-CN" altLang="zh-CN" sz="3200" dirty="0">
                <a:solidFill>
                  <a:schemeClr val="tx2"/>
                </a:solidFill>
                <a:latin typeface="黑体" panose="02010609060101010101" pitchFamily="49" charset="-122"/>
                <a:ea typeface="黑体" panose="02010609060101010101" pitchFamily="49" charset="-122"/>
              </a:rPr>
              <a:t>数据。其主要任务包括：</a:t>
            </a:r>
          </a:p>
          <a:p>
            <a:pPr marL="914400" lvl="1" indent="-457200">
              <a:lnSpc>
                <a:spcPct val="110000"/>
              </a:lnSpc>
              <a:buFont typeface="Arial" panose="020B0604020202020204" pitchFamily="34" charset="0"/>
              <a:buChar char="•"/>
            </a:pPr>
            <a:r>
              <a:rPr lang="zh-CN" altLang="zh-CN" sz="2400" dirty="0">
                <a:solidFill>
                  <a:schemeClr val="tx2"/>
                </a:solidFill>
                <a:latin typeface="黑体" panose="02010609060101010101" pitchFamily="49" charset="-122"/>
                <a:ea typeface="黑体" panose="02010609060101010101" pitchFamily="49" charset="-122"/>
              </a:rPr>
              <a:t>填补空缺值</a:t>
            </a:r>
          </a:p>
          <a:p>
            <a:pPr marL="914400" lvl="1" indent="-457200">
              <a:lnSpc>
                <a:spcPct val="110000"/>
              </a:lnSpc>
              <a:buFont typeface="Arial" panose="020B0604020202020204" pitchFamily="34" charset="0"/>
              <a:buChar char="•"/>
            </a:pPr>
            <a:r>
              <a:rPr lang="zh-CN" altLang="zh-CN" sz="2400" dirty="0">
                <a:solidFill>
                  <a:schemeClr val="tx2"/>
                </a:solidFill>
                <a:latin typeface="黑体" panose="02010609060101010101" pitchFamily="49" charset="-122"/>
                <a:ea typeface="黑体" panose="02010609060101010101" pitchFamily="49" charset="-122"/>
              </a:rPr>
              <a:t>平滑噪声数据</a:t>
            </a:r>
          </a:p>
          <a:p>
            <a:pPr marL="914400" lvl="1" indent="-457200">
              <a:lnSpc>
                <a:spcPct val="110000"/>
              </a:lnSpc>
              <a:buFont typeface="Arial" panose="020B0604020202020204" pitchFamily="34" charset="0"/>
              <a:buChar char="•"/>
            </a:pPr>
            <a:r>
              <a:rPr lang="zh-CN" altLang="zh-CN" sz="2400" dirty="0">
                <a:solidFill>
                  <a:schemeClr val="tx2"/>
                </a:solidFill>
                <a:latin typeface="黑体" panose="02010609060101010101" pitchFamily="49" charset="-122"/>
                <a:ea typeface="黑体" panose="02010609060101010101" pitchFamily="49" charset="-122"/>
              </a:rPr>
              <a:t>纠正不一致数据</a:t>
            </a:r>
            <a:r>
              <a:rPr lang="en-US" altLang="zh-CN" sz="2400" dirty="0">
                <a:solidFill>
                  <a:schemeClr val="tx2"/>
                </a:solidFill>
                <a:latin typeface="黑体" panose="02010609060101010101" pitchFamily="49" charset="-122"/>
                <a:ea typeface="黑体" panose="02010609060101010101" pitchFamily="49" charset="-122"/>
              </a:rPr>
              <a:t>	</a:t>
            </a:r>
            <a:endParaRPr lang="zh-CN" altLang="zh-CN" sz="2400" dirty="0">
              <a:solidFill>
                <a:schemeClr val="tx2"/>
              </a:solidFill>
              <a:latin typeface="黑体" panose="02010609060101010101" pitchFamily="49" charset="-122"/>
              <a:ea typeface="黑体" panose="02010609060101010101" pitchFamily="49" charset="-122"/>
            </a:endParaRPr>
          </a:p>
          <a:p>
            <a:pPr marL="914400" lvl="1" indent="-457200">
              <a:lnSpc>
                <a:spcPct val="110000"/>
              </a:lnSpc>
              <a:buFont typeface="Arial" panose="020B0604020202020204" pitchFamily="34" charset="0"/>
              <a:buChar char="•"/>
            </a:pPr>
            <a:r>
              <a:rPr lang="zh-CN" altLang="zh-CN" sz="2400" dirty="0">
                <a:solidFill>
                  <a:schemeClr val="tx2"/>
                </a:solidFill>
                <a:latin typeface="黑体" panose="02010609060101010101" pitchFamily="49" charset="-122"/>
                <a:ea typeface="黑体" panose="02010609060101010101" pitchFamily="49" charset="-122"/>
              </a:rPr>
              <a:t>消除冗余数据</a:t>
            </a:r>
            <a:endParaRPr lang="zh-CN" altLang="en-US" sz="2400" dirty="0">
              <a:solidFill>
                <a:schemeClr val="tx2"/>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DFCAFF31-7757-4AF7-B474-8F776EFDB981}"/>
              </a:ext>
            </a:extLst>
          </p:cNvPr>
          <p:cNvSpPr txBox="1"/>
          <p:nvPr/>
        </p:nvSpPr>
        <p:spPr>
          <a:xfrm>
            <a:off x="2942371" y="5793582"/>
            <a:ext cx="1620957"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数据清洗</a:t>
            </a:r>
          </a:p>
        </p:txBody>
      </p:sp>
    </p:spTree>
    <p:extLst>
      <p:ext uri="{BB962C8B-B14F-4D97-AF65-F5344CB8AC3E}">
        <p14:creationId xmlns:p14="http://schemas.microsoft.com/office/powerpoint/2010/main" val="3353402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71500" y="1732800"/>
            <a:ext cx="11084052" cy="3021981"/>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原始数据并不总是完整的，在很多情况下，会出现数据库中，很多条记录的对应字段为空的情况。引起空缺值的原因很多，例如：</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设备异常</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与其他已有数据不一致而被删除</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因为误解而没有被输入的数据</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在输入时，有些数据因为得不到重视而没有被输入</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对数据的改变没有进行日志记载</a:t>
            </a:r>
          </a:p>
        </p:txBody>
      </p:sp>
      <p:sp>
        <p:nvSpPr>
          <p:cNvPr id="5" name="文本框 4">
            <a:extLst>
              <a:ext uri="{FF2B5EF4-FFF2-40B4-BE49-F238E27FC236}">
                <a16:creationId xmlns:a16="http://schemas.microsoft.com/office/drawing/2014/main" id="{DFCAFF31-7757-4AF7-B474-8F776EFDB981}"/>
              </a:ext>
            </a:extLst>
          </p:cNvPr>
          <p:cNvSpPr txBox="1"/>
          <p:nvPr/>
        </p:nvSpPr>
        <p:spPr>
          <a:xfrm>
            <a:off x="2076739" y="5793582"/>
            <a:ext cx="4134465"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数据清洗 </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填补空缺值</a:t>
            </a:r>
          </a:p>
        </p:txBody>
      </p:sp>
    </p:spTree>
    <p:extLst>
      <p:ext uri="{BB962C8B-B14F-4D97-AF65-F5344CB8AC3E}">
        <p14:creationId xmlns:p14="http://schemas.microsoft.com/office/powerpoint/2010/main" val="926331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71500" y="1732800"/>
            <a:ext cx="11084052" cy="3699090"/>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填补空缺值的方法一般有以下几种：</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直接忽略存在属性缺失的元组</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人工方式来填写空缺值</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自动填充空缺值</a:t>
            </a:r>
          </a:p>
          <a:p>
            <a:pPr marL="457200"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要注意的是：自动填充的方法会使数据分布产生倾斜，导致数据分布过度集中于数据空间的某端，造成“头重脚轻”或者“比萨斜塔”等不均匀分布特点。</a:t>
            </a:r>
          </a:p>
          <a:p>
            <a:pPr marL="457200"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数据分布倾斜性将造成运算效率上的“瓶颈”和数据分析结果的“以偏概全”。而且，不管采用了何种方式来推断空缺值，填入的值都可能是不正确的。因为，我们毕竟不知道空缺处真实的值是多少，而是使用现有数据的信息来推测的。</a:t>
            </a:r>
          </a:p>
        </p:txBody>
      </p:sp>
      <p:sp>
        <p:nvSpPr>
          <p:cNvPr id="5" name="文本框 4">
            <a:extLst>
              <a:ext uri="{FF2B5EF4-FFF2-40B4-BE49-F238E27FC236}">
                <a16:creationId xmlns:a16="http://schemas.microsoft.com/office/drawing/2014/main" id="{DFCAFF31-7757-4AF7-B474-8F776EFDB981}"/>
              </a:ext>
            </a:extLst>
          </p:cNvPr>
          <p:cNvSpPr txBox="1"/>
          <p:nvPr/>
        </p:nvSpPr>
        <p:spPr>
          <a:xfrm>
            <a:off x="2076739" y="5793582"/>
            <a:ext cx="4134465"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数据清洗 </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填补空缺值</a:t>
            </a:r>
          </a:p>
        </p:txBody>
      </p:sp>
    </p:spTree>
    <p:extLst>
      <p:ext uri="{BB962C8B-B14F-4D97-AF65-F5344CB8AC3E}">
        <p14:creationId xmlns:p14="http://schemas.microsoft.com/office/powerpoint/2010/main" val="2975633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71500" y="1732800"/>
            <a:ext cx="11084052" cy="3021981"/>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噪声数据，是指原始数据中所存在的随机错误或偏差。引起噪声数据的原因有很多，比如：</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数据收集工具的问题</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数据输入错误</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数据传输错误</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技术限制</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命名规则的不一致</a:t>
            </a:r>
            <a:endParaRPr lang="zh-CN" altLang="en-US" sz="2800" dirty="0">
              <a:solidFill>
                <a:schemeClr val="tx2"/>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DFCAFF31-7757-4AF7-B474-8F776EFDB981}"/>
              </a:ext>
            </a:extLst>
          </p:cNvPr>
          <p:cNvSpPr txBox="1"/>
          <p:nvPr/>
        </p:nvSpPr>
        <p:spPr>
          <a:xfrm>
            <a:off x="2076739" y="5793582"/>
            <a:ext cx="4493538"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数据清洗 </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平滑噪声数据</a:t>
            </a:r>
          </a:p>
        </p:txBody>
      </p:sp>
    </p:spTree>
    <p:extLst>
      <p:ext uri="{BB962C8B-B14F-4D97-AF65-F5344CB8AC3E}">
        <p14:creationId xmlns:p14="http://schemas.microsoft.com/office/powerpoint/2010/main" val="4129893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53974" y="1465690"/>
            <a:ext cx="11084052" cy="4173065"/>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平滑噪声数据的方法</a:t>
            </a:r>
            <a:endParaRPr lang="en-US" altLang="zh-CN" sz="2800" dirty="0">
              <a:solidFill>
                <a:schemeClr val="tx2"/>
              </a:solidFill>
              <a:latin typeface="黑体" panose="02010609060101010101" pitchFamily="49" charset="-122"/>
              <a:ea typeface="黑体" panose="02010609060101010101" pitchFamily="49" charset="-122"/>
            </a:endParaRPr>
          </a:p>
          <a:p>
            <a:pPr marL="914400" lvl="1" indent="-457200">
              <a:lnSpc>
                <a:spcPct val="110000"/>
              </a:lnSpc>
              <a:buFont typeface="Arial" panose="020B0604020202020204" pitchFamily="34" charset="0"/>
              <a:buChar char="•"/>
            </a:pPr>
            <a:r>
              <a:rPr lang="zh-CN" altLang="en-US" sz="2400" dirty="0">
                <a:solidFill>
                  <a:srgbClr val="C00000"/>
                </a:solidFill>
                <a:latin typeface="黑体" panose="02010609060101010101" pitchFamily="49" charset="-122"/>
                <a:ea typeface="黑体" panose="02010609060101010101" pitchFamily="49" charset="-122"/>
              </a:rPr>
              <a:t>分箱法：</a:t>
            </a:r>
            <a:r>
              <a:rPr lang="zh-CN" altLang="en-US" sz="2400" dirty="0">
                <a:solidFill>
                  <a:schemeClr val="tx2"/>
                </a:solidFill>
                <a:latin typeface="黑体" panose="02010609060101010101" pitchFamily="49" charset="-122"/>
                <a:ea typeface="黑体" panose="02010609060101010101" pitchFamily="49" charset="-122"/>
              </a:rPr>
              <a:t>指把待处理的数据按照一定的规则放进一些箱子中，考察每一个箱子中的数据，再采用某种方法来分别对各个箱子中的数据进行处理的方法。</a:t>
            </a:r>
          </a:p>
          <a:p>
            <a:pPr marL="914400" lvl="1" indent="-457200">
              <a:lnSpc>
                <a:spcPct val="110000"/>
              </a:lnSpc>
              <a:buFont typeface="Arial" panose="020B0604020202020204" pitchFamily="34" charset="0"/>
              <a:buChar char="•"/>
            </a:pPr>
            <a:r>
              <a:rPr lang="zh-CN" altLang="en-US" sz="2400" dirty="0">
                <a:solidFill>
                  <a:srgbClr val="C00000"/>
                </a:solidFill>
                <a:latin typeface="黑体" panose="02010609060101010101" pitchFamily="49" charset="-122"/>
                <a:ea typeface="黑体" panose="02010609060101010101" pitchFamily="49" charset="-122"/>
              </a:rPr>
              <a:t>聚类方法：</a:t>
            </a:r>
            <a:r>
              <a:rPr lang="zh-CN" altLang="en-US" sz="2400" dirty="0">
                <a:solidFill>
                  <a:schemeClr val="tx2"/>
                </a:solidFill>
                <a:latin typeface="黑体" panose="02010609060101010101" pitchFamily="49" charset="-122"/>
                <a:ea typeface="黑体" panose="02010609060101010101" pitchFamily="49" charset="-122"/>
              </a:rPr>
              <a:t>将相似的值组织成群或类，那么落在群或类外的值就是孤立点。孤立点可能是垃圾数据，也可能为我们提供重要的信息。对于确认的孤立点垃圾数据将从数据库中予以清除。</a:t>
            </a:r>
          </a:p>
          <a:p>
            <a:pPr marL="914400" lvl="1" indent="-457200">
              <a:lnSpc>
                <a:spcPct val="110000"/>
              </a:lnSpc>
              <a:buFont typeface="Arial" panose="020B0604020202020204" pitchFamily="34" charset="0"/>
              <a:buChar char="•"/>
            </a:pPr>
            <a:r>
              <a:rPr lang="zh-CN" altLang="en-US" sz="2400" dirty="0">
                <a:solidFill>
                  <a:srgbClr val="C00000"/>
                </a:solidFill>
                <a:latin typeface="黑体" panose="02010609060101010101" pitchFamily="49" charset="-122"/>
                <a:ea typeface="黑体" panose="02010609060101010101" pitchFamily="49" charset="-122"/>
              </a:rPr>
              <a:t>回归方法：</a:t>
            </a:r>
            <a:r>
              <a:rPr lang="zh-CN" altLang="en-US" sz="2400" dirty="0">
                <a:solidFill>
                  <a:schemeClr val="tx2"/>
                </a:solidFill>
                <a:latin typeface="黑体" panose="02010609060101010101" pitchFamily="49" charset="-122"/>
                <a:ea typeface="黑体" panose="02010609060101010101" pitchFamily="49" charset="-122"/>
              </a:rPr>
              <a:t>可以找到恰当的回归函数来平滑数据。线性回归要找出适合两个变量的“最佳”直线，使得一个变量可以预测另一个。多线性回归涉及多个变量，数据要适合一个多维面。</a:t>
            </a:r>
          </a:p>
        </p:txBody>
      </p:sp>
      <p:sp>
        <p:nvSpPr>
          <p:cNvPr id="5" name="文本框 4">
            <a:extLst>
              <a:ext uri="{FF2B5EF4-FFF2-40B4-BE49-F238E27FC236}">
                <a16:creationId xmlns:a16="http://schemas.microsoft.com/office/drawing/2014/main" id="{DFCAFF31-7757-4AF7-B474-8F776EFDB981}"/>
              </a:ext>
            </a:extLst>
          </p:cNvPr>
          <p:cNvSpPr txBox="1"/>
          <p:nvPr/>
        </p:nvSpPr>
        <p:spPr>
          <a:xfrm>
            <a:off x="2076739" y="5793582"/>
            <a:ext cx="4493538"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数据清洗 </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平滑噪声数据</a:t>
            </a:r>
          </a:p>
        </p:txBody>
      </p:sp>
    </p:spTree>
    <p:extLst>
      <p:ext uri="{BB962C8B-B14F-4D97-AF65-F5344CB8AC3E}">
        <p14:creationId xmlns:p14="http://schemas.microsoft.com/office/powerpoint/2010/main" val="1196938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71500" y="1732800"/>
            <a:ext cx="11084052" cy="1651221"/>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en-US" sz="3200" dirty="0">
                <a:solidFill>
                  <a:schemeClr val="tx2"/>
                </a:solidFill>
                <a:latin typeface="黑体" panose="02010609060101010101" pitchFamily="49" charset="-122"/>
                <a:ea typeface="黑体" panose="02010609060101010101" pitchFamily="49" charset="-122"/>
              </a:rPr>
              <a:t>数据集成就是将多个数据源中的数据结合起来存放在一个一致的数据存储中。在数据集成的过程中，通常需要考虑多信息源的匹配、数据冗余、数据值冲突等问题。</a:t>
            </a:r>
          </a:p>
        </p:txBody>
      </p:sp>
      <p:sp>
        <p:nvSpPr>
          <p:cNvPr id="5" name="文本框 4">
            <a:extLst>
              <a:ext uri="{FF2B5EF4-FFF2-40B4-BE49-F238E27FC236}">
                <a16:creationId xmlns:a16="http://schemas.microsoft.com/office/drawing/2014/main" id="{DFCAFF31-7757-4AF7-B474-8F776EFDB981}"/>
              </a:ext>
            </a:extLst>
          </p:cNvPr>
          <p:cNvSpPr txBox="1"/>
          <p:nvPr/>
        </p:nvSpPr>
        <p:spPr>
          <a:xfrm>
            <a:off x="2942371" y="5793582"/>
            <a:ext cx="1620957"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数据集成</a:t>
            </a:r>
          </a:p>
        </p:txBody>
      </p:sp>
    </p:spTree>
    <p:extLst>
      <p:ext uri="{BB962C8B-B14F-4D97-AF65-F5344CB8AC3E}">
        <p14:creationId xmlns:p14="http://schemas.microsoft.com/office/powerpoint/2010/main" val="3356959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53974" y="1800511"/>
            <a:ext cx="11084052" cy="2878288"/>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将不同源的数据集成到一起，需要完成各信息源的匹配，即从多信息源中识别现实世界的实体，并进行匹配。</a:t>
            </a:r>
          </a:p>
          <a:p>
            <a:pPr marL="457200"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这是一个非常复杂的问题，比如，如何确定一个数据库中的</a:t>
            </a:r>
            <a:r>
              <a:rPr lang="en-US" altLang="zh-CN" sz="2800" dirty="0">
                <a:solidFill>
                  <a:schemeClr val="tx2"/>
                </a:solidFill>
                <a:latin typeface="黑体" panose="02010609060101010101" pitchFamily="49" charset="-122"/>
                <a:ea typeface="黑体" panose="02010609060101010101" pitchFamily="49" charset="-122"/>
              </a:rPr>
              <a:t>id</a:t>
            </a:r>
            <a:r>
              <a:rPr lang="zh-CN" altLang="en-US" sz="2800" dirty="0">
                <a:solidFill>
                  <a:schemeClr val="tx2"/>
                </a:solidFill>
                <a:latin typeface="黑体" panose="02010609060101010101" pitchFamily="49" charset="-122"/>
                <a:ea typeface="黑体" panose="02010609060101010101" pitchFamily="49" charset="-122"/>
              </a:rPr>
              <a:t>和另一个数据库中的</a:t>
            </a:r>
            <a:r>
              <a:rPr lang="en-US" altLang="zh-CN" sz="2800" dirty="0" err="1">
                <a:solidFill>
                  <a:schemeClr val="tx2"/>
                </a:solidFill>
                <a:latin typeface="黑体" panose="02010609060101010101" pitchFamily="49" charset="-122"/>
                <a:ea typeface="黑体" panose="02010609060101010101" pitchFamily="49" charset="-122"/>
              </a:rPr>
              <a:t>customer_id</a:t>
            </a:r>
            <a:r>
              <a:rPr lang="zh-CN" altLang="en-US" sz="2800" dirty="0">
                <a:solidFill>
                  <a:schemeClr val="tx2"/>
                </a:solidFill>
                <a:latin typeface="黑体" panose="02010609060101010101" pitchFamily="49" charset="-122"/>
                <a:ea typeface="黑体" panose="02010609060101010101" pitchFamily="49" charset="-122"/>
              </a:rPr>
              <a:t>所指的实体是否是同一个实体呢？</a:t>
            </a:r>
          </a:p>
          <a:p>
            <a:pPr marL="457200"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有的时候需要借助元数据（即数据的数据）的帮助，从而避免在数据集成中发生错误。</a:t>
            </a:r>
          </a:p>
        </p:txBody>
      </p:sp>
      <p:sp>
        <p:nvSpPr>
          <p:cNvPr id="5" name="文本框 4">
            <a:extLst>
              <a:ext uri="{FF2B5EF4-FFF2-40B4-BE49-F238E27FC236}">
                <a16:creationId xmlns:a16="http://schemas.microsoft.com/office/drawing/2014/main" id="{DFCAFF31-7757-4AF7-B474-8F776EFDB981}"/>
              </a:ext>
            </a:extLst>
          </p:cNvPr>
          <p:cNvSpPr txBox="1"/>
          <p:nvPr/>
        </p:nvSpPr>
        <p:spPr>
          <a:xfrm>
            <a:off x="2076739" y="5793582"/>
            <a:ext cx="4493538"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数据集成 </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多信息源匹配</a:t>
            </a:r>
          </a:p>
        </p:txBody>
      </p:sp>
    </p:spTree>
    <p:extLst>
      <p:ext uri="{BB962C8B-B14F-4D97-AF65-F5344CB8AC3E}">
        <p14:creationId xmlns:p14="http://schemas.microsoft.com/office/powerpoint/2010/main" val="585690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804160"/>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DFCAFF31-7757-4AF7-B474-8F776EFDB981}"/>
              </a:ext>
            </a:extLst>
          </p:cNvPr>
          <p:cNvSpPr txBox="1"/>
          <p:nvPr/>
        </p:nvSpPr>
        <p:spPr>
          <a:xfrm>
            <a:off x="2076739" y="5793582"/>
            <a:ext cx="4493538"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数据集成 </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多信息源匹配</a:t>
            </a:r>
          </a:p>
        </p:txBody>
      </p:sp>
      <p:sp>
        <p:nvSpPr>
          <p:cNvPr id="2" name="矩形 1">
            <a:extLst>
              <a:ext uri="{FF2B5EF4-FFF2-40B4-BE49-F238E27FC236}">
                <a16:creationId xmlns:a16="http://schemas.microsoft.com/office/drawing/2014/main" id="{51AC92C1-F5B2-43B4-BE8A-49628838AA15}"/>
              </a:ext>
            </a:extLst>
          </p:cNvPr>
          <p:cNvSpPr/>
          <p:nvPr/>
        </p:nvSpPr>
        <p:spPr>
          <a:xfrm>
            <a:off x="571499" y="1534081"/>
            <a:ext cx="11290987" cy="943207"/>
          </a:xfrm>
          <a:prstGeom prst="rect">
            <a:avLst/>
          </a:prstGeom>
        </p:spPr>
        <p:txBody>
          <a:bodyPr wrap="square">
            <a:spAutoFit/>
          </a:bodyPr>
          <a:lstStyle/>
          <a:p>
            <a:pPr>
              <a:lnSpc>
                <a:spcPct val="120000"/>
              </a:lnSpc>
            </a:pPr>
            <a:r>
              <a:rPr lang="zh-CN" altLang="zh-CN" sz="2400" dirty="0">
                <a:solidFill>
                  <a:schemeClr val="tx2"/>
                </a:solidFill>
                <a:latin typeface="+mj-lt"/>
                <a:ea typeface="黑体" pitchFamily="49" charset="-122"/>
              </a:rPr>
              <a:t>让我们考察表</a:t>
            </a:r>
            <a:r>
              <a:rPr lang="en-US" altLang="zh-CN" sz="2400" dirty="0">
                <a:solidFill>
                  <a:schemeClr val="tx2"/>
                </a:solidFill>
                <a:latin typeface="+mj-lt"/>
                <a:ea typeface="黑体" pitchFamily="49" charset="-122"/>
              </a:rPr>
              <a:t>1</a:t>
            </a:r>
            <a:r>
              <a:rPr lang="zh-CN" altLang="zh-CN" sz="2400" dirty="0">
                <a:solidFill>
                  <a:schemeClr val="tx2"/>
                </a:solidFill>
                <a:latin typeface="+mj-lt"/>
                <a:ea typeface="黑体" pitchFamily="49" charset="-122"/>
              </a:rPr>
              <a:t>和表</a:t>
            </a:r>
            <a:r>
              <a:rPr lang="en-US" altLang="zh-CN" sz="2400" dirty="0">
                <a:solidFill>
                  <a:schemeClr val="tx2"/>
                </a:solidFill>
                <a:latin typeface="+mj-lt"/>
                <a:ea typeface="黑体" pitchFamily="49" charset="-122"/>
              </a:rPr>
              <a:t>2</a:t>
            </a:r>
            <a:r>
              <a:rPr lang="zh-CN" altLang="zh-CN" sz="2400" dirty="0">
                <a:solidFill>
                  <a:schemeClr val="tx2"/>
                </a:solidFill>
                <a:latin typeface="+mj-lt"/>
                <a:ea typeface="黑体" pitchFamily="49" charset="-122"/>
              </a:rPr>
              <a:t>中的数据，若用户希望发现客户背景和客户购买类型、购买力的关系，针对数据挖掘的需要，数据预处理时需要将两张表集成为一个数据挖掘源。</a:t>
            </a:r>
            <a:endParaRPr lang="zh-CN" altLang="en-US" sz="2400" dirty="0">
              <a:solidFill>
                <a:schemeClr val="tx2"/>
              </a:solidFill>
              <a:latin typeface="+mj-lt"/>
              <a:ea typeface="黑体" pitchFamily="49" charset="-122"/>
            </a:endParaRPr>
          </a:p>
        </p:txBody>
      </p:sp>
      <p:graphicFrame>
        <p:nvGraphicFramePr>
          <p:cNvPr id="7" name="表格 6">
            <a:extLst>
              <a:ext uri="{FF2B5EF4-FFF2-40B4-BE49-F238E27FC236}">
                <a16:creationId xmlns:a16="http://schemas.microsoft.com/office/drawing/2014/main" id="{8155BE75-8D51-4DF2-BF5F-29E4BBAB2BA6}"/>
              </a:ext>
            </a:extLst>
          </p:cNvPr>
          <p:cNvGraphicFramePr>
            <a:graphicFrameLocks noGrp="1"/>
          </p:cNvGraphicFramePr>
          <p:nvPr>
            <p:extLst>
              <p:ext uri="{D42A27DB-BD31-4B8C-83A1-F6EECF244321}">
                <p14:modId xmlns:p14="http://schemas.microsoft.com/office/powerpoint/2010/main" val="2053950478"/>
              </p:ext>
            </p:extLst>
          </p:nvPr>
        </p:nvGraphicFramePr>
        <p:xfrm>
          <a:off x="6201842" y="3081159"/>
          <a:ext cx="4540357" cy="2255519"/>
        </p:xfrm>
        <a:graphic>
          <a:graphicData uri="http://schemas.openxmlformats.org/drawingml/2006/table">
            <a:tbl>
              <a:tblPr firstRow="1" firstCol="1" bandRow="1">
                <a:tableStyleId>{5C22544A-7EE6-4342-B048-85BDC9FD1C3A}</a:tableStyleId>
              </a:tblPr>
              <a:tblGrid>
                <a:gridCol w="1653571">
                  <a:extLst>
                    <a:ext uri="{9D8B030D-6E8A-4147-A177-3AD203B41FA5}">
                      <a16:colId xmlns:a16="http://schemas.microsoft.com/office/drawing/2014/main" val="20000"/>
                    </a:ext>
                  </a:extLst>
                </a:gridCol>
                <a:gridCol w="1443393">
                  <a:extLst>
                    <a:ext uri="{9D8B030D-6E8A-4147-A177-3AD203B41FA5}">
                      <a16:colId xmlns:a16="http://schemas.microsoft.com/office/drawing/2014/main" val="20001"/>
                    </a:ext>
                  </a:extLst>
                </a:gridCol>
                <a:gridCol w="1443393">
                  <a:extLst>
                    <a:ext uri="{9D8B030D-6E8A-4147-A177-3AD203B41FA5}">
                      <a16:colId xmlns:a16="http://schemas.microsoft.com/office/drawing/2014/main" val="20002"/>
                    </a:ext>
                  </a:extLst>
                </a:gridCol>
              </a:tblGrid>
              <a:tr h="322217">
                <a:tc>
                  <a:txBody>
                    <a:bodyPr/>
                    <a:lstStyle/>
                    <a:p>
                      <a:pPr algn="ctr">
                        <a:spcAft>
                          <a:spcPts val="0"/>
                        </a:spcAft>
                      </a:pPr>
                      <a:r>
                        <a:rPr lang="zh-CN" sz="2000" kern="100" dirty="0">
                          <a:effectLst/>
                          <a:latin typeface="+mj-lt"/>
                          <a:ea typeface="黑体" pitchFamily="49" charset="-122"/>
                        </a:rPr>
                        <a:t>属性名称</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a:effectLst/>
                          <a:latin typeface="+mj-lt"/>
                          <a:ea typeface="黑体" pitchFamily="49" charset="-122"/>
                        </a:rPr>
                        <a:t>数据类型</a:t>
                      </a:r>
                      <a:endParaRPr lang="zh-CN" sz="2000" kern="10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a:effectLst/>
                          <a:latin typeface="+mj-lt"/>
                          <a:ea typeface="黑体" pitchFamily="49" charset="-122"/>
                        </a:rPr>
                        <a:t>说明</a:t>
                      </a:r>
                      <a:endParaRPr lang="zh-CN" sz="2000" kern="10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0"/>
                  </a:ext>
                </a:extLst>
              </a:tr>
              <a:tr h="322217">
                <a:tc>
                  <a:txBody>
                    <a:bodyPr/>
                    <a:lstStyle/>
                    <a:p>
                      <a:pPr algn="ctr">
                        <a:spcAft>
                          <a:spcPts val="0"/>
                        </a:spcAft>
                      </a:pPr>
                      <a:r>
                        <a:rPr lang="en-US" sz="2000" kern="100" dirty="0" err="1">
                          <a:effectLst/>
                          <a:latin typeface="+mj-lt"/>
                          <a:ea typeface="黑体" pitchFamily="49" charset="-122"/>
                        </a:rPr>
                        <a:t>Customer_id</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a:effectLst/>
                          <a:latin typeface="+mj-lt"/>
                          <a:ea typeface="黑体" pitchFamily="49" charset="-122"/>
                        </a:rPr>
                        <a:t>Int</a:t>
                      </a:r>
                      <a:endParaRPr lang="zh-CN" sz="2000" kern="10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a:effectLst/>
                          <a:latin typeface="+mj-lt"/>
                          <a:ea typeface="黑体" pitchFamily="49" charset="-122"/>
                        </a:rPr>
                        <a:t>客户标志</a:t>
                      </a:r>
                      <a:endParaRPr lang="zh-CN" sz="2000" kern="10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1"/>
                  </a:ext>
                </a:extLst>
              </a:tr>
              <a:tr h="322217">
                <a:tc>
                  <a:txBody>
                    <a:bodyPr/>
                    <a:lstStyle/>
                    <a:p>
                      <a:pPr algn="ctr">
                        <a:spcAft>
                          <a:spcPts val="0"/>
                        </a:spcAft>
                      </a:pPr>
                      <a:r>
                        <a:rPr lang="en-US" sz="2000" kern="100" dirty="0">
                          <a:effectLst/>
                          <a:latin typeface="+mj-lt"/>
                          <a:ea typeface="黑体" pitchFamily="49" charset="-122"/>
                        </a:rPr>
                        <a:t>Time</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a:effectLst/>
                          <a:latin typeface="+mj-lt"/>
                          <a:ea typeface="黑体" pitchFamily="49" charset="-122"/>
                        </a:rPr>
                        <a:t>Date</a:t>
                      </a:r>
                      <a:endParaRPr lang="zh-CN" sz="2000" kern="10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交易日期</a:t>
                      </a:r>
                      <a:endParaRPr lang="zh-CN" sz="2000" kern="100" dirty="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2"/>
                  </a:ext>
                </a:extLst>
              </a:tr>
              <a:tr h="322217">
                <a:tc>
                  <a:txBody>
                    <a:bodyPr/>
                    <a:lstStyle/>
                    <a:p>
                      <a:pPr algn="ctr">
                        <a:spcAft>
                          <a:spcPts val="0"/>
                        </a:spcAft>
                      </a:pPr>
                      <a:r>
                        <a:rPr lang="en-US" sz="2000" kern="100" dirty="0">
                          <a:effectLst/>
                          <a:latin typeface="+mj-lt"/>
                          <a:ea typeface="黑体" pitchFamily="49" charset="-122"/>
                        </a:rPr>
                        <a:t>Goods</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dirty="0">
                          <a:effectLst/>
                          <a:latin typeface="+mj-lt"/>
                          <a:ea typeface="黑体" pitchFamily="49" charset="-122"/>
                        </a:rPr>
                        <a:t>String</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a:effectLst/>
                          <a:latin typeface="+mj-lt"/>
                          <a:ea typeface="黑体" pitchFamily="49" charset="-122"/>
                        </a:rPr>
                        <a:t>商品名称</a:t>
                      </a:r>
                      <a:endParaRPr lang="zh-CN" sz="2000" kern="10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3"/>
                  </a:ext>
                </a:extLst>
              </a:tr>
              <a:tr h="322217">
                <a:tc>
                  <a:txBody>
                    <a:bodyPr/>
                    <a:lstStyle/>
                    <a:p>
                      <a:pPr algn="ctr">
                        <a:spcAft>
                          <a:spcPts val="0"/>
                        </a:spcAft>
                      </a:pPr>
                      <a:r>
                        <a:rPr lang="en-US" sz="2000" kern="100" dirty="0">
                          <a:effectLst/>
                          <a:latin typeface="+mj-lt"/>
                          <a:ea typeface="黑体" pitchFamily="49" charset="-122"/>
                        </a:rPr>
                        <a:t>Price</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dirty="0">
                          <a:effectLst/>
                          <a:latin typeface="+mj-lt"/>
                          <a:ea typeface="黑体" pitchFamily="49" charset="-122"/>
                        </a:rPr>
                        <a:t>Real</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a:effectLst/>
                          <a:latin typeface="+mj-lt"/>
                          <a:ea typeface="黑体" pitchFamily="49" charset="-122"/>
                        </a:rPr>
                        <a:t>商品价格</a:t>
                      </a:r>
                      <a:endParaRPr lang="zh-CN" sz="2000" kern="10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4"/>
                  </a:ext>
                </a:extLst>
              </a:tr>
              <a:tr h="322217">
                <a:tc>
                  <a:txBody>
                    <a:bodyPr/>
                    <a:lstStyle/>
                    <a:p>
                      <a:pPr algn="ctr">
                        <a:spcAft>
                          <a:spcPts val="0"/>
                        </a:spcAft>
                      </a:pPr>
                      <a:r>
                        <a:rPr lang="en-US" sz="2000" kern="100" dirty="0">
                          <a:effectLst/>
                          <a:latin typeface="+mj-lt"/>
                          <a:ea typeface="黑体" pitchFamily="49" charset="-122"/>
                        </a:rPr>
                        <a:t>Count</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dirty="0">
                          <a:effectLst/>
                          <a:latin typeface="+mj-lt"/>
                          <a:ea typeface="黑体" pitchFamily="49" charset="-122"/>
                        </a:rPr>
                        <a:t>Short </a:t>
                      </a:r>
                      <a:r>
                        <a:rPr lang="en-US" sz="2000" kern="100" dirty="0" err="1">
                          <a:effectLst/>
                          <a:latin typeface="+mj-lt"/>
                          <a:ea typeface="黑体" pitchFamily="49" charset="-122"/>
                        </a:rPr>
                        <a:t>int</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商品数量</a:t>
                      </a:r>
                      <a:endParaRPr lang="zh-CN" sz="2000" kern="100" dirty="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5"/>
                  </a:ext>
                </a:extLst>
              </a:tr>
              <a:tr h="322217">
                <a:tc>
                  <a:txBody>
                    <a:bodyPr/>
                    <a:lstStyle/>
                    <a:p>
                      <a:pPr algn="ctr">
                        <a:spcAft>
                          <a:spcPts val="0"/>
                        </a:spcAft>
                      </a:pPr>
                      <a:r>
                        <a:rPr lang="en-US" sz="2000" kern="100" dirty="0" err="1">
                          <a:effectLst/>
                          <a:latin typeface="+mj-lt"/>
                          <a:ea typeface="黑体" pitchFamily="49" charset="-122"/>
                        </a:rPr>
                        <a:t>Total_price</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dirty="0">
                          <a:effectLst/>
                          <a:latin typeface="+mj-lt"/>
                          <a:ea typeface="黑体" pitchFamily="49" charset="-122"/>
                        </a:rPr>
                        <a:t>Real</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总价格</a:t>
                      </a:r>
                      <a:endParaRPr lang="zh-CN" sz="2000" kern="100" dirty="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6"/>
                  </a:ext>
                </a:extLst>
              </a:tr>
            </a:tbl>
          </a:graphicData>
        </a:graphic>
      </p:graphicFrame>
      <p:graphicFrame>
        <p:nvGraphicFramePr>
          <p:cNvPr id="13" name="表格 12">
            <a:extLst>
              <a:ext uri="{FF2B5EF4-FFF2-40B4-BE49-F238E27FC236}">
                <a16:creationId xmlns:a16="http://schemas.microsoft.com/office/drawing/2014/main" id="{1E054769-359E-4697-BC22-EE26B7254FC1}"/>
              </a:ext>
            </a:extLst>
          </p:cNvPr>
          <p:cNvGraphicFramePr>
            <a:graphicFrameLocks noGrp="1"/>
          </p:cNvGraphicFramePr>
          <p:nvPr>
            <p:extLst>
              <p:ext uri="{D42A27DB-BD31-4B8C-83A1-F6EECF244321}">
                <p14:modId xmlns:p14="http://schemas.microsoft.com/office/powerpoint/2010/main" val="1884174206"/>
              </p:ext>
            </p:extLst>
          </p:nvPr>
        </p:nvGraphicFramePr>
        <p:xfrm>
          <a:off x="1449800" y="3049947"/>
          <a:ext cx="4248472" cy="2286732"/>
        </p:xfrm>
        <a:graphic>
          <a:graphicData uri="http://schemas.openxmlformats.org/drawingml/2006/table">
            <a:tbl>
              <a:tblPr firstRow="1" firstCol="1" bandRow="1">
                <a:tableStyleId>{5C22544A-7EE6-4342-B048-85BDC9FD1C3A}</a:tableStyleId>
              </a:tblPr>
              <a:tblGrid>
                <a:gridCol w="1278723">
                  <a:extLst>
                    <a:ext uri="{9D8B030D-6E8A-4147-A177-3AD203B41FA5}">
                      <a16:colId xmlns:a16="http://schemas.microsoft.com/office/drawing/2014/main" val="20000"/>
                    </a:ext>
                  </a:extLst>
                </a:gridCol>
                <a:gridCol w="1324018">
                  <a:extLst>
                    <a:ext uri="{9D8B030D-6E8A-4147-A177-3AD203B41FA5}">
                      <a16:colId xmlns:a16="http://schemas.microsoft.com/office/drawing/2014/main" val="20001"/>
                    </a:ext>
                  </a:extLst>
                </a:gridCol>
                <a:gridCol w="1645731">
                  <a:extLst>
                    <a:ext uri="{9D8B030D-6E8A-4147-A177-3AD203B41FA5}">
                      <a16:colId xmlns:a16="http://schemas.microsoft.com/office/drawing/2014/main" val="20002"/>
                    </a:ext>
                  </a:extLst>
                </a:gridCol>
              </a:tblGrid>
              <a:tr h="357127">
                <a:tc>
                  <a:txBody>
                    <a:bodyPr/>
                    <a:lstStyle/>
                    <a:p>
                      <a:pPr algn="ctr">
                        <a:spcAft>
                          <a:spcPts val="0"/>
                        </a:spcAft>
                      </a:pPr>
                      <a:r>
                        <a:rPr lang="zh-CN" sz="2000" kern="100" dirty="0">
                          <a:effectLst/>
                          <a:latin typeface="+mj-lt"/>
                          <a:ea typeface="黑体" pitchFamily="49" charset="-122"/>
                        </a:rPr>
                        <a:t>属性名称</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数据类型</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说明</a:t>
                      </a:r>
                      <a:endParaRPr lang="zh-CN" sz="2000" kern="100" dirty="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0"/>
                  </a:ext>
                </a:extLst>
              </a:tr>
              <a:tr h="357127">
                <a:tc>
                  <a:txBody>
                    <a:bodyPr/>
                    <a:lstStyle/>
                    <a:p>
                      <a:pPr algn="ctr">
                        <a:spcAft>
                          <a:spcPts val="0"/>
                        </a:spcAft>
                      </a:pPr>
                      <a:r>
                        <a:rPr lang="en-US" sz="2000" kern="100" dirty="0">
                          <a:effectLst/>
                          <a:latin typeface="+mj-lt"/>
                          <a:ea typeface="黑体" pitchFamily="49" charset="-122"/>
                        </a:rPr>
                        <a:t>Id</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a:effectLst/>
                          <a:latin typeface="+mj-lt"/>
                          <a:ea typeface="黑体" pitchFamily="49" charset="-122"/>
                        </a:rPr>
                        <a:t>Short int</a:t>
                      </a:r>
                      <a:endParaRPr lang="zh-CN" sz="2000" kern="10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a:effectLst/>
                          <a:latin typeface="+mj-lt"/>
                          <a:ea typeface="黑体" pitchFamily="49" charset="-122"/>
                        </a:rPr>
                        <a:t>客户标志</a:t>
                      </a:r>
                      <a:endParaRPr lang="zh-CN" sz="2000" kern="10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1"/>
                  </a:ext>
                </a:extLst>
              </a:tr>
              <a:tr h="357127">
                <a:tc>
                  <a:txBody>
                    <a:bodyPr/>
                    <a:lstStyle/>
                    <a:p>
                      <a:pPr algn="ctr">
                        <a:spcAft>
                          <a:spcPts val="0"/>
                        </a:spcAft>
                      </a:pPr>
                      <a:r>
                        <a:rPr lang="en-US" sz="2000" kern="100" dirty="0">
                          <a:effectLst/>
                          <a:latin typeface="+mj-lt"/>
                          <a:ea typeface="黑体" pitchFamily="49" charset="-122"/>
                        </a:rPr>
                        <a:t>Gender</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dirty="0">
                          <a:effectLst/>
                          <a:latin typeface="+mj-lt"/>
                          <a:ea typeface="黑体" pitchFamily="49" charset="-122"/>
                        </a:rPr>
                        <a:t>Boolean</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性别</a:t>
                      </a:r>
                      <a:endParaRPr lang="zh-CN" sz="2000" kern="100" dirty="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2"/>
                  </a:ext>
                </a:extLst>
              </a:tr>
              <a:tr h="357127">
                <a:tc>
                  <a:txBody>
                    <a:bodyPr/>
                    <a:lstStyle/>
                    <a:p>
                      <a:pPr algn="ctr">
                        <a:spcAft>
                          <a:spcPts val="0"/>
                        </a:spcAft>
                      </a:pPr>
                      <a:r>
                        <a:rPr lang="en-US" sz="2000" kern="100">
                          <a:effectLst/>
                          <a:latin typeface="+mj-lt"/>
                          <a:ea typeface="黑体" pitchFamily="49" charset="-122"/>
                        </a:rPr>
                        <a:t>Birth</a:t>
                      </a:r>
                      <a:endParaRPr lang="zh-CN" sz="2000" kern="10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dirty="0">
                          <a:effectLst/>
                          <a:latin typeface="+mj-lt"/>
                          <a:ea typeface="黑体" pitchFamily="49" charset="-122"/>
                        </a:rPr>
                        <a:t>Date</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出生日期</a:t>
                      </a:r>
                      <a:endParaRPr lang="zh-CN" sz="2000" kern="100" dirty="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3"/>
                  </a:ext>
                </a:extLst>
              </a:tr>
              <a:tr h="357127">
                <a:tc>
                  <a:txBody>
                    <a:bodyPr/>
                    <a:lstStyle/>
                    <a:p>
                      <a:pPr algn="ctr">
                        <a:spcAft>
                          <a:spcPts val="0"/>
                        </a:spcAft>
                      </a:pPr>
                      <a:r>
                        <a:rPr lang="en-US" sz="2000" kern="100">
                          <a:effectLst/>
                          <a:latin typeface="+mj-lt"/>
                          <a:ea typeface="黑体" pitchFamily="49" charset="-122"/>
                        </a:rPr>
                        <a:t>Type</a:t>
                      </a:r>
                      <a:endParaRPr lang="zh-CN" sz="2000" kern="10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a:effectLst/>
                          <a:latin typeface="+mj-lt"/>
                          <a:ea typeface="黑体" pitchFamily="49" charset="-122"/>
                        </a:rPr>
                        <a:t>Boolean</a:t>
                      </a:r>
                      <a:endParaRPr lang="zh-CN" sz="2000" kern="10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是否会员</a:t>
                      </a:r>
                      <a:endParaRPr lang="zh-CN" sz="2000" kern="100" dirty="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4"/>
                  </a:ext>
                </a:extLst>
              </a:tr>
              <a:tr h="501097">
                <a:tc>
                  <a:txBody>
                    <a:bodyPr/>
                    <a:lstStyle/>
                    <a:p>
                      <a:pPr algn="ctr">
                        <a:spcAft>
                          <a:spcPts val="0"/>
                        </a:spcAft>
                      </a:pPr>
                      <a:r>
                        <a:rPr lang="en-US" sz="2000" kern="100">
                          <a:effectLst/>
                          <a:latin typeface="+mj-lt"/>
                          <a:ea typeface="黑体" pitchFamily="49" charset="-122"/>
                        </a:rPr>
                        <a:t>Income</a:t>
                      </a:r>
                      <a:endParaRPr lang="zh-CN" sz="2000" kern="10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dirty="0">
                          <a:effectLst/>
                          <a:latin typeface="+mj-lt"/>
                          <a:ea typeface="黑体" pitchFamily="49" charset="-122"/>
                        </a:rPr>
                        <a:t>Short </a:t>
                      </a:r>
                      <a:r>
                        <a:rPr lang="en-US" sz="2000" kern="100" dirty="0" err="1">
                          <a:effectLst/>
                          <a:latin typeface="+mj-lt"/>
                          <a:ea typeface="黑体" pitchFamily="49" charset="-122"/>
                        </a:rPr>
                        <a:t>int</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月收入（元）</a:t>
                      </a:r>
                      <a:endParaRPr lang="zh-CN" sz="2000" kern="100" dirty="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5"/>
                  </a:ext>
                </a:extLst>
              </a:tr>
            </a:tbl>
          </a:graphicData>
        </a:graphic>
      </p:graphicFrame>
      <p:sp>
        <p:nvSpPr>
          <p:cNvPr id="15" name="矩形 14">
            <a:extLst>
              <a:ext uri="{FF2B5EF4-FFF2-40B4-BE49-F238E27FC236}">
                <a16:creationId xmlns:a16="http://schemas.microsoft.com/office/drawing/2014/main" id="{939B2A79-F5AE-4985-B28D-3AC187EFC29B}"/>
              </a:ext>
            </a:extLst>
          </p:cNvPr>
          <p:cNvSpPr/>
          <p:nvPr/>
        </p:nvSpPr>
        <p:spPr>
          <a:xfrm>
            <a:off x="3291693" y="2600403"/>
            <a:ext cx="570990" cy="400110"/>
          </a:xfrm>
          <a:prstGeom prst="rect">
            <a:avLst/>
          </a:prstGeom>
        </p:spPr>
        <p:txBody>
          <a:bodyPr wrap="none">
            <a:spAutoFit/>
          </a:bodyPr>
          <a:lstStyle/>
          <a:p>
            <a:r>
              <a:rPr lang="zh-CN" altLang="zh-CN" sz="2000" dirty="0">
                <a:latin typeface="Calibri" panose="020F0502020204030204" pitchFamily="34" charset="0"/>
                <a:ea typeface="黑体" pitchFamily="49" charset="-122"/>
              </a:rPr>
              <a:t>表</a:t>
            </a:r>
            <a:r>
              <a:rPr lang="en-US" altLang="zh-CN" sz="2000" dirty="0">
                <a:latin typeface="Calibri" panose="020F0502020204030204" pitchFamily="34" charset="0"/>
                <a:ea typeface="黑体" pitchFamily="49" charset="-122"/>
              </a:rPr>
              <a:t>1</a:t>
            </a:r>
            <a:endParaRPr lang="zh-CN" altLang="en-US" sz="2000" dirty="0">
              <a:latin typeface="Calibri" panose="020F0502020204030204" pitchFamily="34" charset="0"/>
              <a:ea typeface="黑体" pitchFamily="49" charset="-122"/>
            </a:endParaRPr>
          </a:p>
        </p:txBody>
      </p:sp>
      <p:sp>
        <p:nvSpPr>
          <p:cNvPr id="17" name="矩形 16">
            <a:extLst>
              <a:ext uri="{FF2B5EF4-FFF2-40B4-BE49-F238E27FC236}">
                <a16:creationId xmlns:a16="http://schemas.microsoft.com/office/drawing/2014/main" id="{53BC0CB5-D3E2-453A-8A93-0F681DFA8B9E}"/>
              </a:ext>
            </a:extLst>
          </p:cNvPr>
          <p:cNvSpPr/>
          <p:nvPr/>
        </p:nvSpPr>
        <p:spPr>
          <a:xfrm>
            <a:off x="8186525" y="2596536"/>
            <a:ext cx="570990" cy="400110"/>
          </a:xfrm>
          <a:prstGeom prst="rect">
            <a:avLst/>
          </a:prstGeom>
        </p:spPr>
        <p:txBody>
          <a:bodyPr wrap="none">
            <a:spAutoFit/>
          </a:bodyPr>
          <a:lstStyle/>
          <a:p>
            <a:r>
              <a:rPr lang="zh-CN" altLang="zh-CN" sz="2000" dirty="0">
                <a:latin typeface="Calibri" panose="020F0502020204030204" pitchFamily="34" charset="0"/>
                <a:ea typeface="黑体" pitchFamily="49" charset="-122"/>
              </a:rPr>
              <a:t>表</a:t>
            </a:r>
            <a:r>
              <a:rPr lang="en-US" altLang="zh-CN" sz="2000" dirty="0">
                <a:latin typeface="Calibri" panose="020F0502020204030204" pitchFamily="34" charset="0"/>
                <a:ea typeface="黑体" pitchFamily="49" charset="-122"/>
              </a:rPr>
              <a:t>2</a:t>
            </a:r>
            <a:endParaRPr lang="zh-CN" altLang="en-US" sz="2000" dirty="0">
              <a:latin typeface="Calibri" panose="020F0502020204030204" pitchFamily="34" charset="0"/>
              <a:ea typeface="黑体" pitchFamily="49" charset="-122"/>
            </a:endParaRPr>
          </a:p>
        </p:txBody>
      </p:sp>
      <p:sp>
        <p:nvSpPr>
          <p:cNvPr id="18" name="矩形 17">
            <a:extLst>
              <a:ext uri="{FF2B5EF4-FFF2-40B4-BE49-F238E27FC236}">
                <a16:creationId xmlns:a16="http://schemas.microsoft.com/office/drawing/2014/main" id="{AB839E48-5D54-4B03-879B-02D0CC655740}"/>
              </a:ext>
            </a:extLst>
          </p:cNvPr>
          <p:cNvSpPr/>
          <p:nvPr/>
        </p:nvSpPr>
        <p:spPr>
          <a:xfrm>
            <a:off x="1353442" y="3323517"/>
            <a:ext cx="9593984" cy="47861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503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53974" y="1800511"/>
            <a:ext cx="11084052" cy="3216843"/>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冗余数据是指重复存在的数据。数据冗余的存在使挖掘程序需要对相同信息进行重复处理，从而增加了数据挖掘的复杂性，导致了挖掘效率的降低。</a:t>
            </a:r>
          </a:p>
          <a:p>
            <a:pPr marL="457200"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数据冗余问题</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属性冗余：一个属性可能由一个或多个其他属性导出</a:t>
            </a:r>
          </a:p>
          <a:p>
            <a:pPr marL="914400" lvl="1"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属性或命名的不一致，导致数据集成的冗余</a:t>
            </a:r>
          </a:p>
          <a:p>
            <a:pPr marL="457200" indent="-457200">
              <a:lnSpc>
                <a:spcPct val="110000"/>
              </a:lnSpc>
              <a:buFont typeface="Arial" panose="020B0604020202020204" pitchFamily="34" charset="0"/>
              <a:buChar char="•"/>
            </a:pPr>
            <a:endParaRPr lang="zh-CN" altLang="en-US" sz="2800" dirty="0">
              <a:solidFill>
                <a:schemeClr val="tx2"/>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DFCAFF31-7757-4AF7-B474-8F776EFDB981}"/>
              </a:ext>
            </a:extLst>
          </p:cNvPr>
          <p:cNvSpPr txBox="1"/>
          <p:nvPr/>
        </p:nvSpPr>
        <p:spPr>
          <a:xfrm>
            <a:off x="2076739" y="5793582"/>
            <a:ext cx="4493538"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数据集成 </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冗余数据处理</a:t>
            </a:r>
          </a:p>
        </p:txBody>
      </p:sp>
    </p:spTree>
    <p:extLst>
      <p:ext uri="{BB962C8B-B14F-4D97-AF65-F5344CB8AC3E}">
        <p14:creationId xmlns:p14="http://schemas.microsoft.com/office/powerpoint/2010/main" val="271623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软件开发过程与新技术迭代</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pic>
        <p:nvPicPr>
          <p:cNvPr id="3" name="Picture 4">
            <a:extLst>
              <a:ext uri="{FF2B5EF4-FFF2-40B4-BE49-F238E27FC236}">
                <a16:creationId xmlns:a16="http://schemas.microsoft.com/office/drawing/2014/main" id="{E389C3C2-3518-4090-911E-35483DF47BB6}"/>
              </a:ext>
            </a:extLst>
          </p:cNvPr>
          <p:cNvPicPr>
            <a:picLocks noChangeAspect="1" noChangeArrowheads="1"/>
          </p:cNvPicPr>
          <p:nvPr/>
        </p:nvPicPr>
        <p:blipFill>
          <a:blip r:embed="rId2" cstate="print"/>
          <a:srcRect/>
          <a:stretch>
            <a:fillRect/>
          </a:stretch>
        </p:blipFill>
        <p:spPr bwMode="auto">
          <a:xfrm>
            <a:off x="1337843" y="724376"/>
            <a:ext cx="9516314" cy="47982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4409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DFCAFF31-7757-4AF7-B474-8F776EFDB981}"/>
              </a:ext>
            </a:extLst>
          </p:cNvPr>
          <p:cNvSpPr txBox="1"/>
          <p:nvPr/>
        </p:nvSpPr>
        <p:spPr>
          <a:xfrm>
            <a:off x="2076739" y="5793582"/>
            <a:ext cx="4493538"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数据集成 </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冗余数据处理</a:t>
            </a:r>
          </a:p>
        </p:txBody>
      </p:sp>
      <p:graphicFrame>
        <p:nvGraphicFramePr>
          <p:cNvPr id="2" name="表格 1">
            <a:extLst>
              <a:ext uri="{FF2B5EF4-FFF2-40B4-BE49-F238E27FC236}">
                <a16:creationId xmlns:a16="http://schemas.microsoft.com/office/drawing/2014/main" id="{255D102B-9A45-46F0-9AA9-8D260F315D0B}"/>
              </a:ext>
            </a:extLst>
          </p:cNvPr>
          <p:cNvGraphicFramePr>
            <a:graphicFrameLocks noGrp="1"/>
          </p:cNvGraphicFramePr>
          <p:nvPr>
            <p:extLst>
              <p:ext uri="{D42A27DB-BD31-4B8C-83A1-F6EECF244321}">
                <p14:modId xmlns:p14="http://schemas.microsoft.com/office/powerpoint/2010/main" val="172509768"/>
              </p:ext>
            </p:extLst>
          </p:nvPr>
        </p:nvGraphicFramePr>
        <p:xfrm>
          <a:off x="867867" y="2425607"/>
          <a:ext cx="5769966" cy="2133600"/>
        </p:xfrm>
        <a:graphic>
          <a:graphicData uri="http://schemas.openxmlformats.org/drawingml/2006/table">
            <a:tbl>
              <a:tblPr firstRow="1" firstCol="1" bandRow="1">
                <a:tableStyleId>{5C22544A-7EE6-4342-B048-85BDC9FD1C3A}</a:tableStyleId>
              </a:tblPr>
              <a:tblGrid>
                <a:gridCol w="2101388">
                  <a:extLst>
                    <a:ext uri="{9D8B030D-6E8A-4147-A177-3AD203B41FA5}">
                      <a16:colId xmlns:a16="http://schemas.microsoft.com/office/drawing/2014/main" val="20000"/>
                    </a:ext>
                  </a:extLst>
                </a:gridCol>
                <a:gridCol w="1834289">
                  <a:extLst>
                    <a:ext uri="{9D8B030D-6E8A-4147-A177-3AD203B41FA5}">
                      <a16:colId xmlns:a16="http://schemas.microsoft.com/office/drawing/2014/main" val="20001"/>
                    </a:ext>
                  </a:extLst>
                </a:gridCol>
                <a:gridCol w="1834289">
                  <a:extLst>
                    <a:ext uri="{9D8B030D-6E8A-4147-A177-3AD203B41FA5}">
                      <a16:colId xmlns:a16="http://schemas.microsoft.com/office/drawing/2014/main" val="20002"/>
                    </a:ext>
                  </a:extLst>
                </a:gridCol>
              </a:tblGrid>
              <a:tr h="267458">
                <a:tc>
                  <a:txBody>
                    <a:bodyPr/>
                    <a:lstStyle/>
                    <a:p>
                      <a:pPr algn="ctr">
                        <a:spcAft>
                          <a:spcPts val="0"/>
                        </a:spcAft>
                      </a:pPr>
                      <a:r>
                        <a:rPr lang="zh-CN" sz="2000" kern="100" dirty="0">
                          <a:effectLst/>
                          <a:latin typeface="+mj-lt"/>
                          <a:ea typeface="黑体" pitchFamily="49" charset="-122"/>
                        </a:rPr>
                        <a:t>属性名称</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a:effectLst/>
                          <a:latin typeface="+mj-lt"/>
                          <a:ea typeface="黑体" pitchFamily="49" charset="-122"/>
                        </a:rPr>
                        <a:t>数据类型</a:t>
                      </a:r>
                      <a:endParaRPr lang="zh-CN" sz="2000" kern="10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a:effectLst/>
                          <a:latin typeface="+mj-lt"/>
                          <a:ea typeface="黑体" pitchFamily="49" charset="-122"/>
                        </a:rPr>
                        <a:t>说明</a:t>
                      </a:r>
                      <a:endParaRPr lang="zh-CN" sz="2000" kern="10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0"/>
                  </a:ext>
                </a:extLst>
              </a:tr>
              <a:tr h="267458">
                <a:tc>
                  <a:txBody>
                    <a:bodyPr/>
                    <a:lstStyle/>
                    <a:p>
                      <a:pPr algn="ctr">
                        <a:spcAft>
                          <a:spcPts val="0"/>
                        </a:spcAft>
                      </a:pPr>
                      <a:r>
                        <a:rPr lang="en-US" sz="2000" kern="100" dirty="0" err="1">
                          <a:effectLst/>
                          <a:latin typeface="+mj-lt"/>
                          <a:ea typeface="黑体" pitchFamily="49" charset="-122"/>
                        </a:rPr>
                        <a:t>Customer_id</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a:effectLst/>
                          <a:latin typeface="+mj-lt"/>
                          <a:ea typeface="黑体" pitchFamily="49" charset="-122"/>
                        </a:rPr>
                        <a:t>Int</a:t>
                      </a:r>
                      <a:endParaRPr lang="zh-CN" sz="2000" kern="10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a:effectLst/>
                          <a:latin typeface="+mj-lt"/>
                          <a:ea typeface="黑体" pitchFamily="49" charset="-122"/>
                        </a:rPr>
                        <a:t>客户标志</a:t>
                      </a:r>
                      <a:endParaRPr lang="zh-CN" sz="2000" kern="10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1"/>
                  </a:ext>
                </a:extLst>
              </a:tr>
              <a:tr h="267458">
                <a:tc>
                  <a:txBody>
                    <a:bodyPr/>
                    <a:lstStyle/>
                    <a:p>
                      <a:pPr algn="ctr">
                        <a:spcAft>
                          <a:spcPts val="0"/>
                        </a:spcAft>
                      </a:pPr>
                      <a:r>
                        <a:rPr lang="en-US" sz="2000" kern="100" dirty="0">
                          <a:effectLst/>
                          <a:latin typeface="+mj-lt"/>
                          <a:ea typeface="黑体" pitchFamily="49" charset="-122"/>
                        </a:rPr>
                        <a:t>Time</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a:effectLst/>
                          <a:latin typeface="+mj-lt"/>
                          <a:ea typeface="黑体" pitchFamily="49" charset="-122"/>
                        </a:rPr>
                        <a:t>Date</a:t>
                      </a:r>
                      <a:endParaRPr lang="zh-CN" sz="2000" kern="10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交易日期</a:t>
                      </a:r>
                      <a:endParaRPr lang="zh-CN" sz="2000" kern="100" dirty="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2"/>
                  </a:ext>
                </a:extLst>
              </a:tr>
              <a:tr h="267458">
                <a:tc>
                  <a:txBody>
                    <a:bodyPr/>
                    <a:lstStyle/>
                    <a:p>
                      <a:pPr algn="ctr">
                        <a:spcAft>
                          <a:spcPts val="0"/>
                        </a:spcAft>
                      </a:pPr>
                      <a:r>
                        <a:rPr lang="en-US" sz="2000" kern="100" dirty="0">
                          <a:effectLst/>
                          <a:latin typeface="+mj-lt"/>
                          <a:ea typeface="黑体" pitchFamily="49" charset="-122"/>
                        </a:rPr>
                        <a:t>Goods</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dirty="0">
                          <a:effectLst/>
                          <a:latin typeface="+mj-lt"/>
                          <a:ea typeface="黑体" pitchFamily="49" charset="-122"/>
                        </a:rPr>
                        <a:t>String</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a:effectLst/>
                          <a:latin typeface="+mj-lt"/>
                          <a:ea typeface="黑体" pitchFamily="49" charset="-122"/>
                        </a:rPr>
                        <a:t>商品名称</a:t>
                      </a:r>
                      <a:endParaRPr lang="zh-CN" sz="2000" kern="10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3"/>
                  </a:ext>
                </a:extLst>
              </a:tr>
              <a:tr h="267458">
                <a:tc>
                  <a:txBody>
                    <a:bodyPr/>
                    <a:lstStyle/>
                    <a:p>
                      <a:pPr algn="ctr">
                        <a:spcAft>
                          <a:spcPts val="0"/>
                        </a:spcAft>
                      </a:pPr>
                      <a:r>
                        <a:rPr lang="en-US" sz="2000" kern="100" dirty="0">
                          <a:effectLst/>
                          <a:latin typeface="+mj-lt"/>
                          <a:ea typeface="黑体" pitchFamily="49" charset="-122"/>
                        </a:rPr>
                        <a:t>Price</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dirty="0">
                          <a:effectLst/>
                          <a:latin typeface="+mj-lt"/>
                          <a:ea typeface="黑体" pitchFamily="49" charset="-122"/>
                        </a:rPr>
                        <a:t>Real</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a:effectLst/>
                          <a:latin typeface="+mj-lt"/>
                          <a:ea typeface="黑体" pitchFamily="49" charset="-122"/>
                        </a:rPr>
                        <a:t>商品价格</a:t>
                      </a:r>
                      <a:endParaRPr lang="zh-CN" sz="2000" kern="10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4"/>
                  </a:ext>
                </a:extLst>
              </a:tr>
              <a:tr h="267458">
                <a:tc>
                  <a:txBody>
                    <a:bodyPr/>
                    <a:lstStyle/>
                    <a:p>
                      <a:pPr algn="ctr">
                        <a:spcAft>
                          <a:spcPts val="0"/>
                        </a:spcAft>
                      </a:pPr>
                      <a:r>
                        <a:rPr lang="en-US" sz="2000" kern="100" dirty="0">
                          <a:effectLst/>
                          <a:latin typeface="+mj-lt"/>
                          <a:ea typeface="黑体" pitchFamily="49" charset="-122"/>
                        </a:rPr>
                        <a:t>Count</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dirty="0">
                          <a:effectLst/>
                          <a:latin typeface="+mj-lt"/>
                          <a:ea typeface="黑体" pitchFamily="49" charset="-122"/>
                        </a:rPr>
                        <a:t>Short </a:t>
                      </a:r>
                      <a:r>
                        <a:rPr lang="en-US" sz="2000" kern="100" dirty="0" err="1">
                          <a:effectLst/>
                          <a:latin typeface="+mj-lt"/>
                          <a:ea typeface="黑体" pitchFamily="49" charset="-122"/>
                        </a:rPr>
                        <a:t>int</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商品数量</a:t>
                      </a:r>
                      <a:endParaRPr lang="zh-CN" sz="2000" kern="100" dirty="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5"/>
                  </a:ext>
                </a:extLst>
              </a:tr>
              <a:tr h="267458">
                <a:tc>
                  <a:txBody>
                    <a:bodyPr/>
                    <a:lstStyle/>
                    <a:p>
                      <a:pPr algn="ctr">
                        <a:spcAft>
                          <a:spcPts val="0"/>
                        </a:spcAft>
                      </a:pPr>
                      <a:r>
                        <a:rPr lang="en-US" sz="2000" kern="100" dirty="0" err="1">
                          <a:effectLst/>
                          <a:latin typeface="+mj-lt"/>
                          <a:ea typeface="黑体" pitchFamily="49" charset="-122"/>
                        </a:rPr>
                        <a:t>Total_price</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en-US" sz="2000" kern="100" dirty="0">
                          <a:effectLst/>
                          <a:latin typeface="+mj-lt"/>
                          <a:ea typeface="黑体" pitchFamily="49" charset="-122"/>
                        </a:rPr>
                        <a:t>Real</a:t>
                      </a:r>
                      <a:endParaRPr lang="zh-CN" sz="2000" kern="100" dirty="0">
                        <a:effectLst/>
                        <a:latin typeface="+mj-lt"/>
                        <a:ea typeface="黑体" pitchFamily="49" charset="-122"/>
                        <a:cs typeface="Times New Roman"/>
                      </a:endParaRPr>
                    </a:p>
                  </a:txBody>
                  <a:tcPr marL="68580" marR="68580" marT="0" marB="0" anchor="ctr"/>
                </a:tc>
                <a:tc>
                  <a:txBody>
                    <a:bodyPr/>
                    <a:lstStyle/>
                    <a:p>
                      <a:pPr algn="ctr">
                        <a:spcAft>
                          <a:spcPts val="0"/>
                        </a:spcAft>
                      </a:pPr>
                      <a:r>
                        <a:rPr lang="zh-CN" sz="2000" kern="100" dirty="0">
                          <a:effectLst/>
                          <a:latin typeface="+mj-lt"/>
                          <a:ea typeface="黑体" pitchFamily="49" charset="-122"/>
                        </a:rPr>
                        <a:t>总价格</a:t>
                      </a:r>
                      <a:endParaRPr lang="zh-CN" sz="2000" kern="100" dirty="0">
                        <a:effectLst/>
                        <a:latin typeface="+mj-lt"/>
                        <a:ea typeface="黑体" pitchFamily="49" charset="-122"/>
                        <a:cs typeface="Times New Roman"/>
                      </a:endParaRPr>
                    </a:p>
                  </a:txBody>
                  <a:tcPr marL="68580" marR="68580" marT="0" marB="0" anchor="ctr"/>
                </a:tc>
                <a:extLst>
                  <a:ext uri="{0D108BD9-81ED-4DB2-BD59-A6C34878D82A}">
                    <a16:rowId xmlns:a16="http://schemas.microsoft.com/office/drawing/2014/main" val="10006"/>
                  </a:ext>
                </a:extLst>
              </a:tr>
            </a:tbl>
          </a:graphicData>
        </a:graphic>
      </p:graphicFrame>
      <p:sp>
        <p:nvSpPr>
          <p:cNvPr id="11" name="文本框 10">
            <a:extLst>
              <a:ext uri="{FF2B5EF4-FFF2-40B4-BE49-F238E27FC236}">
                <a16:creationId xmlns:a16="http://schemas.microsoft.com/office/drawing/2014/main" id="{C6899D43-5822-4B2B-B400-6559E5AC905D}"/>
              </a:ext>
            </a:extLst>
          </p:cNvPr>
          <p:cNvSpPr txBox="1"/>
          <p:nvPr/>
        </p:nvSpPr>
        <p:spPr>
          <a:xfrm>
            <a:off x="7227121" y="2584466"/>
            <a:ext cx="4635497" cy="1815882"/>
          </a:xfrm>
          <a:prstGeom prst="rect">
            <a:avLst/>
          </a:prstGeom>
          <a:noFill/>
        </p:spPr>
        <p:txBody>
          <a:bodyPr wrap="square">
            <a:spAutoFit/>
          </a:bodyPr>
          <a:lstStyle/>
          <a:p>
            <a:r>
              <a:rPr lang="en-US" altLang="zh-CN" sz="2800" dirty="0" err="1">
                <a:solidFill>
                  <a:srgbClr val="C00000"/>
                </a:solidFill>
                <a:latin typeface="Calibri" panose="020F0502020204030204" pitchFamily="34" charset="0"/>
                <a:ea typeface="黑体" panose="02010609060101010101" pitchFamily="49" charset="-122"/>
              </a:rPr>
              <a:t>Total_price</a:t>
            </a:r>
            <a:r>
              <a:rPr lang="zh-CN" altLang="zh-CN" sz="2800" dirty="0">
                <a:solidFill>
                  <a:schemeClr val="tx2"/>
                </a:solidFill>
                <a:latin typeface="Calibri" panose="020F0502020204030204" pitchFamily="34" charset="0"/>
                <a:ea typeface="黑体" panose="02010609060101010101" pitchFamily="49" charset="-122"/>
              </a:rPr>
              <a:t>这个属性，实际上可以通过</a:t>
            </a:r>
            <a:r>
              <a:rPr lang="en-US" altLang="zh-CN" sz="2800" dirty="0">
                <a:solidFill>
                  <a:srgbClr val="C00000"/>
                </a:solidFill>
                <a:latin typeface="Calibri" panose="020F0502020204030204" pitchFamily="34" charset="0"/>
                <a:ea typeface="黑体" panose="02010609060101010101" pitchFamily="49" charset="-122"/>
              </a:rPr>
              <a:t>price</a:t>
            </a:r>
            <a:r>
              <a:rPr lang="zh-CN" altLang="zh-CN" sz="2800" dirty="0">
                <a:solidFill>
                  <a:schemeClr val="tx2"/>
                </a:solidFill>
                <a:latin typeface="Calibri" panose="020F0502020204030204" pitchFamily="34" charset="0"/>
                <a:ea typeface="黑体" panose="02010609060101010101" pitchFamily="49" charset="-122"/>
              </a:rPr>
              <a:t>和</a:t>
            </a:r>
            <a:r>
              <a:rPr lang="en-US" altLang="zh-CN" sz="2800" dirty="0">
                <a:solidFill>
                  <a:srgbClr val="C00000"/>
                </a:solidFill>
                <a:latin typeface="Calibri" panose="020F0502020204030204" pitchFamily="34" charset="0"/>
                <a:ea typeface="黑体" panose="02010609060101010101" pitchFamily="49" charset="-122"/>
              </a:rPr>
              <a:t>count</a:t>
            </a:r>
            <a:r>
              <a:rPr lang="zh-CN" altLang="zh-CN" sz="2800" dirty="0">
                <a:solidFill>
                  <a:schemeClr val="tx2"/>
                </a:solidFill>
                <a:latin typeface="Calibri" panose="020F0502020204030204" pitchFamily="34" charset="0"/>
                <a:ea typeface="黑体" panose="02010609060101010101" pitchFamily="49" charset="-122"/>
              </a:rPr>
              <a:t>两个属性计算得到，这样就产生了属性冗余</a:t>
            </a:r>
            <a:endParaRPr lang="zh-CN" altLang="en-US" sz="2800" dirty="0">
              <a:solidFill>
                <a:schemeClr val="tx2"/>
              </a:solidFill>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533725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71500" y="1732800"/>
            <a:ext cx="11084052" cy="3368807"/>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数据变换是采用线性或非线性的数学变换方法将多维数据压缩成较少维数的数据，消除它们在时间、空间、属性及精度等特征表现方面的差异。这种方法虽然对原始数据都有一定的损害，但其结果往往具有更大的实用性。</a:t>
            </a:r>
          </a:p>
          <a:p>
            <a:pPr marL="457200" indent="-457200">
              <a:lnSpc>
                <a:spcPct val="110000"/>
              </a:lnSpc>
              <a:buFont typeface="Arial" panose="020B0604020202020204" pitchFamily="34" charset="0"/>
              <a:buChar char="•"/>
            </a:pPr>
            <a:r>
              <a:rPr lang="zh-CN" altLang="en-US" sz="2400" dirty="0">
                <a:solidFill>
                  <a:schemeClr val="tx2"/>
                </a:solidFill>
                <a:latin typeface="黑体" panose="02010609060101010101" pitchFamily="49" charset="-122"/>
                <a:ea typeface="黑体" panose="02010609060101010101" pitchFamily="49" charset="-122"/>
              </a:rPr>
              <a:t>常见数据变换方法：</a:t>
            </a:r>
          </a:p>
          <a:p>
            <a:pPr marL="914400" lvl="1" indent="-457200">
              <a:lnSpc>
                <a:spcPct val="110000"/>
              </a:lnSpc>
              <a:buFont typeface="Arial" panose="020B0604020202020204" pitchFamily="34" charset="0"/>
              <a:buChar char="•"/>
            </a:pPr>
            <a:r>
              <a:rPr lang="zh-CN" altLang="en-US" sz="2000" dirty="0">
                <a:solidFill>
                  <a:schemeClr val="tx2"/>
                </a:solidFill>
                <a:latin typeface="黑体" panose="02010609060101010101" pitchFamily="49" charset="-122"/>
                <a:ea typeface="黑体" panose="02010609060101010101" pitchFamily="49" charset="-122"/>
              </a:rPr>
              <a:t>数据平滑</a:t>
            </a:r>
          </a:p>
          <a:p>
            <a:pPr marL="914400" lvl="1" indent="-457200">
              <a:lnSpc>
                <a:spcPct val="110000"/>
              </a:lnSpc>
              <a:buFont typeface="Arial" panose="020B0604020202020204" pitchFamily="34" charset="0"/>
              <a:buChar char="•"/>
            </a:pPr>
            <a:r>
              <a:rPr lang="zh-CN" altLang="en-US" sz="2000" dirty="0">
                <a:solidFill>
                  <a:schemeClr val="tx2"/>
                </a:solidFill>
                <a:latin typeface="黑体" panose="02010609060101010101" pitchFamily="49" charset="-122"/>
                <a:ea typeface="黑体" panose="02010609060101010101" pitchFamily="49" charset="-122"/>
              </a:rPr>
              <a:t>数据聚集</a:t>
            </a:r>
          </a:p>
          <a:p>
            <a:pPr marL="914400" lvl="1" indent="-457200">
              <a:lnSpc>
                <a:spcPct val="110000"/>
              </a:lnSpc>
              <a:buFont typeface="Arial" panose="020B0604020202020204" pitchFamily="34" charset="0"/>
              <a:buChar char="•"/>
            </a:pPr>
            <a:r>
              <a:rPr lang="zh-CN" altLang="en-US" sz="2000" dirty="0">
                <a:solidFill>
                  <a:schemeClr val="tx2"/>
                </a:solidFill>
                <a:latin typeface="黑体" panose="02010609060101010101" pitchFamily="49" charset="-122"/>
                <a:ea typeface="黑体" panose="02010609060101010101" pitchFamily="49" charset="-122"/>
              </a:rPr>
              <a:t>数据概化</a:t>
            </a:r>
          </a:p>
          <a:p>
            <a:pPr marL="914400" lvl="1" indent="-457200">
              <a:lnSpc>
                <a:spcPct val="110000"/>
              </a:lnSpc>
              <a:buFont typeface="Arial" panose="020B0604020202020204" pitchFamily="34" charset="0"/>
              <a:buChar char="•"/>
            </a:pPr>
            <a:r>
              <a:rPr lang="zh-CN" altLang="en-US" sz="2000" dirty="0">
                <a:solidFill>
                  <a:srgbClr val="C00000"/>
                </a:solidFill>
                <a:latin typeface="黑体" panose="02010609060101010101" pitchFamily="49" charset="-122"/>
                <a:ea typeface="黑体" panose="02010609060101010101" pitchFamily="49" charset="-122"/>
              </a:rPr>
              <a:t>数据规范化</a:t>
            </a:r>
          </a:p>
          <a:p>
            <a:pPr marL="914400" lvl="1" indent="-457200">
              <a:lnSpc>
                <a:spcPct val="110000"/>
              </a:lnSpc>
              <a:buFont typeface="Arial" panose="020B0604020202020204" pitchFamily="34" charset="0"/>
              <a:buChar char="•"/>
            </a:pPr>
            <a:r>
              <a:rPr lang="zh-CN" altLang="en-US" sz="2000" dirty="0">
                <a:solidFill>
                  <a:schemeClr val="tx2"/>
                </a:solidFill>
                <a:latin typeface="黑体" panose="02010609060101010101" pitchFamily="49" charset="-122"/>
                <a:ea typeface="黑体" panose="02010609060101010101" pitchFamily="49" charset="-122"/>
              </a:rPr>
              <a:t>属性构造</a:t>
            </a:r>
          </a:p>
        </p:txBody>
      </p:sp>
      <p:sp>
        <p:nvSpPr>
          <p:cNvPr id="5" name="文本框 4">
            <a:extLst>
              <a:ext uri="{FF2B5EF4-FFF2-40B4-BE49-F238E27FC236}">
                <a16:creationId xmlns:a16="http://schemas.microsoft.com/office/drawing/2014/main" id="{DFCAFF31-7757-4AF7-B474-8F776EFDB981}"/>
              </a:ext>
            </a:extLst>
          </p:cNvPr>
          <p:cNvSpPr txBox="1"/>
          <p:nvPr/>
        </p:nvSpPr>
        <p:spPr>
          <a:xfrm>
            <a:off x="2942371" y="5793582"/>
            <a:ext cx="1620957"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数据变换</a:t>
            </a:r>
          </a:p>
        </p:txBody>
      </p:sp>
    </p:spTree>
    <p:extLst>
      <p:ext uri="{BB962C8B-B14F-4D97-AF65-F5344CB8AC3E}">
        <p14:creationId xmlns:p14="http://schemas.microsoft.com/office/powerpoint/2010/main" val="3337949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53974" y="1800511"/>
            <a:ext cx="11084052" cy="3251275"/>
          </a:xfrm>
          <a:prstGeom prst="rect">
            <a:avLst/>
          </a:prstGeom>
          <a:noFill/>
        </p:spPr>
        <p:txBody>
          <a:bodyPr wrap="square">
            <a:spAutoFit/>
          </a:bodyPr>
          <a:lstStyle/>
          <a:p>
            <a:pPr marL="457200" indent="-457200">
              <a:lnSpc>
                <a:spcPct val="120000"/>
              </a:lnSpc>
              <a:spcAft>
                <a:spcPts val="600"/>
              </a:spcAft>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数据规范化是指将数据按比例进行缩放，使之落入一个小的特定区域，以加快训练速度，消除数值型属性因大小不一而造成数据处理和分析结果的偏差。例如，可以将工资收入属性值映射到</a:t>
            </a:r>
            <a:r>
              <a:rPr lang="en-US" altLang="zh-CN" sz="2400" dirty="0">
                <a:solidFill>
                  <a:schemeClr val="tx2"/>
                </a:solidFill>
                <a:latin typeface="Calibri" panose="020F0502020204030204" pitchFamily="34" charset="0"/>
                <a:ea typeface="黑体" panose="02010609060101010101" pitchFamily="49" charset="-122"/>
              </a:rPr>
              <a:t>[-1.0,1.0]</a:t>
            </a:r>
            <a:r>
              <a:rPr lang="zh-CN" altLang="en-US" sz="2400" dirty="0">
                <a:solidFill>
                  <a:schemeClr val="tx2"/>
                </a:solidFill>
                <a:latin typeface="Calibri" panose="020F0502020204030204" pitchFamily="34" charset="0"/>
                <a:ea typeface="黑体" panose="02010609060101010101" pitchFamily="49" charset="-122"/>
              </a:rPr>
              <a:t>范围内。</a:t>
            </a:r>
          </a:p>
          <a:p>
            <a:pPr marL="457200" indent="-457200">
              <a:lnSpc>
                <a:spcPct val="120000"/>
              </a:lnSpc>
              <a:spcAft>
                <a:spcPts val="600"/>
              </a:spcAft>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常用的规范化方法有：</a:t>
            </a:r>
          </a:p>
          <a:p>
            <a:pPr marL="800100" lvl="1" indent="-342900">
              <a:lnSpc>
                <a:spcPct val="120000"/>
              </a:lnSpc>
              <a:spcAft>
                <a:spcPts val="600"/>
              </a:spcAft>
              <a:buFont typeface="Arial" panose="020B0604020202020204" pitchFamily="34" charset="0"/>
              <a:buChar char="•"/>
            </a:pPr>
            <a:r>
              <a:rPr lang="zh-CN" altLang="en-US" sz="2000" b="1" dirty="0">
                <a:solidFill>
                  <a:srgbClr val="C00000"/>
                </a:solidFill>
                <a:latin typeface="Calibri" panose="020F0502020204030204" pitchFamily="34" charset="0"/>
                <a:ea typeface="黑体" panose="02010609060101010101" pitchFamily="49" charset="-122"/>
              </a:rPr>
              <a:t>最小</a:t>
            </a:r>
            <a:r>
              <a:rPr lang="en-US" altLang="zh-CN" sz="2000" b="1" dirty="0">
                <a:solidFill>
                  <a:srgbClr val="C00000"/>
                </a:solidFill>
                <a:latin typeface="Calibri" panose="020F0502020204030204" pitchFamily="34" charset="0"/>
                <a:ea typeface="黑体" panose="02010609060101010101" pitchFamily="49" charset="-122"/>
              </a:rPr>
              <a:t>-</a:t>
            </a:r>
            <a:r>
              <a:rPr lang="zh-CN" altLang="en-US" sz="2000" b="1" dirty="0">
                <a:solidFill>
                  <a:srgbClr val="C00000"/>
                </a:solidFill>
                <a:latin typeface="Calibri" panose="020F0502020204030204" pitchFamily="34" charset="0"/>
                <a:ea typeface="黑体" panose="02010609060101010101" pitchFamily="49" charset="-122"/>
              </a:rPr>
              <a:t>最大规范化</a:t>
            </a:r>
            <a:r>
              <a:rPr lang="zh-CN" altLang="en-US" sz="2000" dirty="0">
                <a:solidFill>
                  <a:schemeClr val="tx2"/>
                </a:solidFill>
                <a:latin typeface="Calibri" panose="020F0502020204030204" pitchFamily="34" charset="0"/>
                <a:ea typeface="黑体" panose="02010609060101010101" pitchFamily="49" charset="-122"/>
              </a:rPr>
              <a:t>（</a:t>
            </a:r>
            <a:r>
              <a:rPr lang="en-US" altLang="zh-CN" sz="2000" dirty="0">
                <a:solidFill>
                  <a:schemeClr val="tx2"/>
                </a:solidFill>
                <a:latin typeface="Calibri" panose="020F0502020204030204" pitchFamily="34" charset="0"/>
                <a:ea typeface="黑体" panose="02010609060101010101" pitchFamily="49" charset="-122"/>
              </a:rPr>
              <a:t>Min-max Normalization</a:t>
            </a:r>
            <a:r>
              <a:rPr lang="zh-CN" altLang="en-US" sz="2000" dirty="0">
                <a:solidFill>
                  <a:schemeClr val="tx2"/>
                </a:solidFill>
                <a:latin typeface="Calibri" panose="020F0502020204030204" pitchFamily="34" charset="0"/>
                <a:ea typeface="黑体" panose="02010609060101010101" pitchFamily="49" charset="-122"/>
              </a:rPr>
              <a:t>）</a:t>
            </a:r>
          </a:p>
          <a:p>
            <a:pPr marL="800100" lvl="1" indent="-342900">
              <a:lnSpc>
                <a:spcPct val="120000"/>
              </a:lnSpc>
              <a:spcAft>
                <a:spcPts val="600"/>
              </a:spcAft>
              <a:buFont typeface="Arial" panose="020B0604020202020204" pitchFamily="34" charset="0"/>
              <a:buChar char="•"/>
            </a:pPr>
            <a:r>
              <a:rPr lang="zh-CN" altLang="en-US" sz="2000" b="1" dirty="0">
                <a:solidFill>
                  <a:srgbClr val="C00000"/>
                </a:solidFill>
                <a:latin typeface="Calibri" panose="020F0502020204030204" pitchFamily="34" charset="0"/>
                <a:ea typeface="黑体" panose="02010609060101010101" pitchFamily="49" charset="-122"/>
              </a:rPr>
              <a:t>零</a:t>
            </a:r>
            <a:r>
              <a:rPr lang="en-US" altLang="zh-CN" sz="2000" b="1" dirty="0">
                <a:solidFill>
                  <a:srgbClr val="C00000"/>
                </a:solidFill>
                <a:latin typeface="Calibri" panose="020F0502020204030204" pitchFamily="34" charset="0"/>
                <a:ea typeface="黑体" panose="02010609060101010101" pitchFamily="49" charset="-122"/>
              </a:rPr>
              <a:t>-</a:t>
            </a:r>
            <a:r>
              <a:rPr lang="zh-CN" altLang="en-US" sz="2000" b="1" dirty="0">
                <a:solidFill>
                  <a:srgbClr val="C00000"/>
                </a:solidFill>
                <a:latin typeface="Calibri" panose="020F0502020204030204" pitchFamily="34" charset="0"/>
                <a:ea typeface="黑体" panose="02010609060101010101" pitchFamily="49" charset="-122"/>
              </a:rPr>
              <a:t>均值规范化</a:t>
            </a:r>
            <a:r>
              <a:rPr lang="zh-CN" altLang="en-US" sz="2000" dirty="0">
                <a:solidFill>
                  <a:schemeClr val="tx2"/>
                </a:solidFill>
                <a:latin typeface="Calibri" panose="020F0502020204030204" pitchFamily="34" charset="0"/>
                <a:ea typeface="黑体" panose="02010609060101010101" pitchFamily="49" charset="-122"/>
              </a:rPr>
              <a:t>（</a:t>
            </a:r>
            <a:r>
              <a:rPr lang="en-US" altLang="zh-CN" sz="2000" dirty="0">
                <a:solidFill>
                  <a:schemeClr val="tx2"/>
                </a:solidFill>
                <a:latin typeface="Calibri" panose="020F0502020204030204" pitchFamily="34" charset="0"/>
                <a:ea typeface="黑体" panose="02010609060101010101" pitchFamily="49" charset="-122"/>
              </a:rPr>
              <a:t>Z-score Normalization</a:t>
            </a:r>
            <a:r>
              <a:rPr lang="zh-CN" altLang="en-US" sz="2000" dirty="0">
                <a:solidFill>
                  <a:schemeClr val="tx2"/>
                </a:solidFill>
                <a:latin typeface="Calibri" panose="020F0502020204030204" pitchFamily="34" charset="0"/>
                <a:ea typeface="黑体" panose="02010609060101010101" pitchFamily="49" charset="-122"/>
              </a:rPr>
              <a:t>）</a:t>
            </a:r>
          </a:p>
          <a:p>
            <a:pPr marL="800100" lvl="1" indent="-342900">
              <a:lnSpc>
                <a:spcPct val="120000"/>
              </a:lnSpc>
              <a:spcAft>
                <a:spcPts val="600"/>
              </a:spcAft>
              <a:buFont typeface="Arial" panose="020B0604020202020204" pitchFamily="34" charset="0"/>
              <a:buChar char="•"/>
            </a:pPr>
            <a:r>
              <a:rPr lang="zh-CN" altLang="en-US" sz="2000" b="1" dirty="0">
                <a:solidFill>
                  <a:srgbClr val="C00000"/>
                </a:solidFill>
                <a:latin typeface="Calibri" panose="020F0502020204030204" pitchFamily="34" charset="0"/>
                <a:ea typeface="黑体" panose="02010609060101010101" pitchFamily="49" charset="-122"/>
              </a:rPr>
              <a:t>小数定标规范化</a:t>
            </a:r>
            <a:r>
              <a:rPr lang="zh-CN" altLang="en-US" sz="2000" dirty="0">
                <a:solidFill>
                  <a:schemeClr val="tx2"/>
                </a:solidFill>
                <a:latin typeface="Calibri" panose="020F0502020204030204" pitchFamily="34" charset="0"/>
                <a:ea typeface="黑体" panose="02010609060101010101" pitchFamily="49" charset="-122"/>
              </a:rPr>
              <a:t>（</a:t>
            </a:r>
            <a:r>
              <a:rPr lang="en-US" altLang="zh-CN" sz="2000" dirty="0">
                <a:solidFill>
                  <a:schemeClr val="tx2"/>
                </a:solidFill>
                <a:latin typeface="Calibri" panose="020F0502020204030204" pitchFamily="34" charset="0"/>
                <a:ea typeface="黑体" panose="02010609060101010101" pitchFamily="49" charset="-122"/>
              </a:rPr>
              <a:t>Normalization by Decimal Scaling</a:t>
            </a:r>
            <a:r>
              <a:rPr lang="zh-CN" altLang="en-US" sz="2000" dirty="0">
                <a:solidFill>
                  <a:schemeClr val="tx2"/>
                </a:solidFill>
                <a:latin typeface="Calibri" panose="020F0502020204030204" pitchFamily="34" charset="0"/>
                <a:ea typeface="黑体" panose="02010609060101010101" pitchFamily="49" charset="-122"/>
              </a:rPr>
              <a:t>）</a:t>
            </a:r>
          </a:p>
        </p:txBody>
      </p:sp>
      <p:sp>
        <p:nvSpPr>
          <p:cNvPr id="5" name="文本框 4">
            <a:extLst>
              <a:ext uri="{FF2B5EF4-FFF2-40B4-BE49-F238E27FC236}">
                <a16:creationId xmlns:a16="http://schemas.microsoft.com/office/drawing/2014/main" id="{DFCAFF31-7757-4AF7-B474-8F776EFDB981}"/>
              </a:ext>
            </a:extLst>
          </p:cNvPr>
          <p:cNvSpPr txBox="1"/>
          <p:nvPr/>
        </p:nvSpPr>
        <p:spPr>
          <a:xfrm>
            <a:off x="2076739" y="5793582"/>
            <a:ext cx="4134465"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数据变换 </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数据规范化</a:t>
            </a:r>
          </a:p>
        </p:txBody>
      </p:sp>
    </p:spTree>
    <p:extLst>
      <p:ext uri="{BB962C8B-B14F-4D97-AF65-F5344CB8AC3E}">
        <p14:creationId xmlns:p14="http://schemas.microsoft.com/office/powerpoint/2010/main" val="1033383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71500" y="1732800"/>
            <a:ext cx="11084052" cy="2878288"/>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要进行数据归约，是因为被分析的对象数据集往往非常大，分析与挖掘会特别耗时甚至不能进行。而通过数据归约处理，可以减少对象数据集的大小。</a:t>
            </a:r>
          </a:p>
          <a:p>
            <a:pPr marL="457200"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数据归约技术能够从原有的庞大数据集中获得一个精简的数据集合，并使这一精简的数据集保持原有数据集的完整性，以提高数据挖掘的效率。</a:t>
            </a:r>
          </a:p>
        </p:txBody>
      </p:sp>
      <p:sp>
        <p:nvSpPr>
          <p:cNvPr id="5" name="文本框 4">
            <a:extLst>
              <a:ext uri="{FF2B5EF4-FFF2-40B4-BE49-F238E27FC236}">
                <a16:creationId xmlns:a16="http://schemas.microsoft.com/office/drawing/2014/main" id="{DFCAFF31-7757-4AF7-B474-8F776EFDB981}"/>
              </a:ext>
            </a:extLst>
          </p:cNvPr>
          <p:cNvSpPr txBox="1"/>
          <p:nvPr/>
        </p:nvSpPr>
        <p:spPr>
          <a:xfrm>
            <a:off x="2942371" y="5793582"/>
            <a:ext cx="1620957"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数据归约</a:t>
            </a:r>
          </a:p>
        </p:txBody>
      </p:sp>
    </p:spTree>
    <p:extLst>
      <p:ext uri="{BB962C8B-B14F-4D97-AF65-F5344CB8AC3E}">
        <p14:creationId xmlns:p14="http://schemas.microsoft.com/office/powerpoint/2010/main" val="1399819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71500" y="1732800"/>
            <a:ext cx="11084052" cy="2472023"/>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en-US" sz="3200" dirty="0">
                <a:solidFill>
                  <a:schemeClr val="tx2"/>
                </a:solidFill>
                <a:latin typeface="黑体" panose="02010609060101010101" pitchFamily="49" charset="-122"/>
                <a:ea typeface="黑体" panose="02010609060101010101" pitchFamily="49" charset="-122"/>
              </a:rPr>
              <a:t>数据归约的要求</a:t>
            </a:r>
            <a:endParaRPr lang="en-US" altLang="zh-CN" sz="3200" dirty="0">
              <a:solidFill>
                <a:schemeClr val="tx2"/>
              </a:solidFill>
              <a:latin typeface="黑体" panose="02010609060101010101" pitchFamily="49" charset="-122"/>
              <a:ea typeface="黑体" panose="02010609060101010101" pitchFamily="49" charset="-122"/>
            </a:endParaRPr>
          </a:p>
          <a:p>
            <a:pPr marL="914400" lvl="1"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所得归约数据集要小；</a:t>
            </a:r>
          </a:p>
          <a:p>
            <a:pPr marL="914400" lvl="1"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归约后的数据集仍接近于保持原数据的完整性；</a:t>
            </a:r>
          </a:p>
          <a:p>
            <a:pPr marL="914400" lvl="1"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在归约数据集上所得分析结果应与原始数据集相同或基本相同；</a:t>
            </a:r>
          </a:p>
          <a:p>
            <a:pPr marL="914400" lvl="1" indent="-457200">
              <a:lnSpc>
                <a:spcPct val="110000"/>
              </a:lnSpc>
              <a:buFont typeface="Arial" panose="020B0604020202020204" pitchFamily="34" charset="0"/>
              <a:buChar char="•"/>
            </a:pPr>
            <a:r>
              <a:rPr lang="zh-CN" altLang="en-US" sz="2800" dirty="0">
                <a:solidFill>
                  <a:schemeClr val="tx2"/>
                </a:solidFill>
                <a:latin typeface="黑体" panose="02010609060101010101" pitchFamily="49" charset="-122"/>
                <a:ea typeface="黑体" panose="02010609060101010101" pitchFamily="49" charset="-122"/>
              </a:rPr>
              <a:t>归约处理时间少于挖掘所节约的时间。</a:t>
            </a:r>
            <a:endParaRPr lang="zh-CN" altLang="en-US" sz="3200" dirty="0">
              <a:solidFill>
                <a:schemeClr val="tx2"/>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DFCAFF31-7757-4AF7-B474-8F776EFDB981}"/>
              </a:ext>
            </a:extLst>
          </p:cNvPr>
          <p:cNvSpPr txBox="1"/>
          <p:nvPr/>
        </p:nvSpPr>
        <p:spPr>
          <a:xfrm>
            <a:off x="2942371" y="5793582"/>
            <a:ext cx="1620957"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数据归约</a:t>
            </a:r>
          </a:p>
        </p:txBody>
      </p:sp>
    </p:spTree>
    <p:extLst>
      <p:ext uri="{BB962C8B-B14F-4D97-AF65-F5344CB8AC3E}">
        <p14:creationId xmlns:p14="http://schemas.microsoft.com/office/powerpoint/2010/main" val="1822084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71500" y="1732800"/>
            <a:ext cx="11084052" cy="3834511"/>
          </a:xfrm>
          <a:prstGeom prst="rect">
            <a:avLst/>
          </a:prstGeom>
          <a:noFill/>
        </p:spPr>
        <p:txBody>
          <a:bodyPr wrap="square">
            <a:spAutoFit/>
          </a:bodyPr>
          <a:lstStyle/>
          <a:p>
            <a:pPr marL="457200" indent="-457200">
              <a:lnSpc>
                <a:spcPct val="110000"/>
              </a:lnSpc>
              <a:buFont typeface="Arial" panose="020B0604020202020204" pitchFamily="34" charset="0"/>
              <a:buChar char="•"/>
            </a:pPr>
            <a:r>
              <a:rPr lang="zh-CN" altLang="en-US" sz="3200" dirty="0">
                <a:solidFill>
                  <a:schemeClr val="tx2"/>
                </a:solidFill>
                <a:latin typeface="黑体" panose="02010609060101010101" pitchFamily="49" charset="-122"/>
                <a:ea typeface="黑体" panose="02010609060101010101" pitchFamily="49" charset="-122"/>
              </a:rPr>
              <a:t>数据归约的策略</a:t>
            </a:r>
            <a:endParaRPr lang="en-US" altLang="zh-CN" sz="3200" dirty="0">
              <a:solidFill>
                <a:schemeClr val="tx2"/>
              </a:solidFill>
              <a:latin typeface="黑体" panose="02010609060101010101" pitchFamily="49" charset="-122"/>
              <a:ea typeface="黑体" panose="02010609060101010101" pitchFamily="49" charset="-122"/>
            </a:endParaRPr>
          </a:p>
          <a:p>
            <a:pPr marL="914400" lvl="1" indent="-457200">
              <a:lnSpc>
                <a:spcPct val="110000"/>
              </a:lnSpc>
              <a:buFont typeface="Arial" panose="020B0604020202020204" pitchFamily="34" charset="0"/>
              <a:buChar char="•"/>
            </a:pPr>
            <a:r>
              <a:rPr lang="zh-CN" altLang="en-US" sz="2400" dirty="0">
                <a:solidFill>
                  <a:srgbClr val="C00000"/>
                </a:solidFill>
                <a:latin typeface="黑体" panose="02010609060101010101" pitchFamily="49" charset="-122"/>
                <a:ea typeface="黑体" panose="02010609060101010101" pitchFamily="49" charset="-122"/>
              </a:rPr>
              <a:t>数据立方体聚集：</a:t>
            </a:r>
            <a:r>
              <a:rPr lang="zh-CN" altLang="en-US" sz="2400" dirty="0">
                <a:solidFill>
                  <a:schemeClr val="tx2"/>
                </a:solidFill>
                <a:latin typeface="黑体" panose="02010609060101010101" pitchFamily="49" charset="-122"/>
                <a:ea typeface="黑体" panose="02010609060101010101" pitchFamily="49" charset="-122"/>
              </a:rPr>
              <a:t>结果数据量最小，不丢失分析任务所需信息</a:t>
            </a:r>
          </a:p>
          <a:p>
            <a:pPr marL="914400" lvl="1" indent="-457200">
              <a:lnSpc>
                <a:spcPct val="110000"/>
              </a:lnSpc>
              <a:buFont typeface="Arial" panose="020B0604020202020204" pitchFamily="34" charset="0"/>
              <a:buChar char="•"/>
            </a:pPr>
            <a:r>
              <a:rPr lang="zh-CN" altLang="en-US" sz="2400" dirty="0">
                <a:solidFill>
                  <a:srgbClr val="C00000"/>
                </a:solidFill>
                <a:latin typeface="黑体" panose="02010609060101010101" pitchFamily="49" charset="-122"/>
                <a:ea typeface="黑体" panose="02010609060101010101" pitchFamily="49" charset="-122"/>
              </a:rPr>
              <a:t>维归约：</a:t>
            </a:r>
            <a:r>
              <a:rPr lang="zh-CN" altLang="en-US" sz="2400" dirty="0">
                <a:solidFill>
                  <a:schemeClr val="tx2"/>
                </a:solidFill>
                <a:latin typeface="黑体" panose="02010609060101010101" pitchFamily="49" charset="-122"/>
                <a:ea typeface="黑体" panose="02010609060101010101" pitchFamily="49" charset="-122"/>
              </a:rPr>
              <a:t>检测并删除不相关、弱相关或冗余属性</a:t>
            </a:r>
          </a:p>
          <a:p>
            <a:pPr marL="914400" lvl="1" indent="-457200">
              <a:lnSpc>
                <a:spcPct val="110000"/>
              </a:lnSpc>
              <a:buFont typeface="Arial" panose="020B0604020202020204" pitchFamily="34" charset="0"/>
              <a:buChar char="•"/>
            </a:pPr>
            <a:r>
              <a:rPr lang="zh-CN" altLang="en-US" sz="2400" dirty="0">
                <a:solidFill>
                  <a:srgbClr val="C00000"/>
                </a:solidFill>
                <a:latin typeface="黑体" panose="02010609060101010101" pitchFamily="49" charset="-122"/>
                <a:ea typeface="黑体" panose="02010609060101010101" pitchFamily="49" charset="-122"/>
              </a:rPr>
              <a:t>样本归约：</a:t>
            </a:r>
            <a:r>
              <a:rPr lang="zh-CN" altLang="en-US" sz="2400" dirty="0">
                <a:solidFill>
                  <a:schemeClr val="tx2"/>
                </a:solidFill>
                <a:latin typeface="黑体" panose="02010609060101010101" pitchFamily="49" charset="-122"/>
                <a:ea typeface="黑体" panose="02010609060101010101" pitchFamily="49" charset="-122"/>
              </a:rPr>
              <a:t>从数据集中选出一个有代表性的样本的子集。子集的大小的确定要考虑计算成本、存储要求、估计量的精度以及其他一些与算法和数据特性有关的因素。</a:t>
            </a:r>
          </a:p>
          <a:p>
            <a:pPr marL="914400" lvl="1" indent="-457200">
              <a:lnSpc>
                <a:spcPct val="110000"/>
              </a:lnSpc>
              <a:buFont typeface="Arial" panose="020B0604020202020204" pitchFamily="34" charset="0"/>
              <a:buChar char="•"/>
            </a:pPr>
            <a:r>
              <a:rPr lang="zh-CN" altLang="en-US" sz="2400" dirty="0">
                <a:solidFill>
                  <a:srgbClr val="C00000"/>
                </a:solidFill>
                <a:latin typeface="黑体" panose="02010609060101010101" pitchFamily="49" charset="-122"/>
                <a:ea typeface="黑体" panose="02010609060101010101" pitchFamily="49" charset="-122"/>
              </a:rPr>
              <a:t>特征值归约：</a:t>
            </a:r>
            <a:r>
              <a:rPr lang="zh-CN" altLang="en-US" sz="2400" dirty="0">
                <a:solidFill>
                  <a:schemeClr val="tx2"/>
                </a:solidFill>
                <a:latin typeface="黑体" panose="02010609060101010101" pitchFamily="49" charset="-122"/>
                <a:ea typeface="黑体" panose="02010609060101010101" pitchFamily="49" charset="-122"/>
              </a:rPr>
              <a:t>即特征值离散化技术，它将连续型特征的值离散化，使之成为少量的区间，每个区间映射到一个离散符号。这种技术的好处在于简化数据描述，并易于理解数据和最终的挖掘结果。</a:t>
            </a:r>
          </a:p>
        </p:txBody>
      </p:sp>
      <p:sp>
        <p:nvSpPr>
          <p:cNvPr id="5" name="文本框 4">
            <a:extLst>
              <a:ext uri="{FF2B5EF4-FFF2-40B4-BE49-F238E27FC236}">
                <a16:creationId xmlns:a16="http://schemas.microsoft.com/office/drawing/2014/main" id="{DFCAFF31-7757-4AF7-B474-8F776EFDB981}"/>
              </a:ext>
            </a:extLst>
          </p:cNvPr>
          <p:cNvSpPr txBox="1"/>
          <p:nvPr/>
        </p:nvSpPr>
        <p:spPr>
          <a:xfrm>
            <a:off x="2942371" y="5793582"/>
            <a:ext cx="1620957"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数据归约</a:t>
            </a:r>
          </a:p>
        </p:txBody>
      </p:sp>
    </p:spTree>
    <p:extLst>
      <p:ext uri="{BB962C8B-B14F-4D97-AF65-F5344CB8AC3E}">
        <p14:creationId xmlns:p14="http://schemas.microsoft.com/office/powerpoint/2010/main" val="2679201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9C481A11-BBB0-467B-AF78-B8D6D7D49D8D}"/>
              </a:ext>
            </a:extLst>
          </p:cNvPr>
          <p:cNvSpPr txBox="1"/>
          <p:nvPr/>
        </p:nvSpPr>
        <p:spPr>
          <a:xfrm>
            <a:off x="553974" y="1800511"/>
            <a:ext cx="11084052" cy="943207"/>
          </a:xfrm>
          <a:prstGeom prst="rect">
            <a:avLst/>
          </a:prstGeom>
          <a:noFill/>
        </p:spPr>
        <p:txBody>
          <a:bodyPr wrap="square">
            <a:spAutoFit/>
          </a:bodyPr>
          <a:lstStyle/>
          <a:p>
            <a:pPr marL="457200" indent="-457200">
              <a:lnSpc>
                <a:spcPct val="12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所谓数据立方体，就是一类多维矩阵，让用户从多个角度探索和分析数据集，通常是一次同时考虑三个维度。</a:t>
            </a:r>
          </a:p>
        </p:txBody>
      </p:sp>
      <p:sp>
        <p:nvSpPr>
          <p:cNvPr id="5" name="文本框 4">
            <a:extLst>
              <a:ext uri="{FF2B5EF4-FFF2-40B4-BE49-F238E27FC236}">
                <a16:creationId xmlns:a16="http://schemas.microsoft.com/office/drawing/2014/main" id="{DFCAFF31-7757-4AF7-B474-8F776EFDB981}"/>
              </a:ext>
            </a:extLst>
          </p:cNvPr>
          <p:cNvSpPr txBox="1"/>
          <p:nvPr/>
        </p:nvSpPr>
        <p:spPr>
          <a:xfrm>
            <a:off x="1491523" y="5793582"/>
            <a:ext cx="5032147"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数据规约 </a:t>
            </a:r>
            <a:r>
              <a:rPr lang="en-US" altLang="zh-CN" sz="2800" dirty="0">
                <a:solidFill>
                  <a:srgbClr val="C00000"/>
                </a:solidFill>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数据立方体聚集</a:t>
            </a:r>
          </a:p>
        </p:txBody>
      </p:sp>
      <p:pic>
        <p:nvPicPr>
          <p:cNvPr id="2" name="Picture 2">
            <a:extLst>
              <a:ext uri="{FF2B5EF4-FFF2-40B4-BE49-F238E27FC236}">
                <a16:creationId xmlns:a16="http://schemas.microsoft.com/office/drawing/2014/main" id="{0F51EC00-D18C-43F9-9E3C-C7B62243DB5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2459" y="2857636"/>
            <a:ext cx="3672408" cy="272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4C275715-BAE0-4F2D-A9D2-84135E8DEFCE}"/>
              </a:ext>
            </a:extLst>
          </p:cNvPr>
          <p:cNvSpPr/>
          <p:nvPr/>
        </p:nvSpPr>
        <p:spPr>
          <a:xfrm>
            <a:off x="1670371" y="4369804"/>
            <a:ext cx="1346843" cy="369332"/>
          </a:xfrm>
          <a:prstGeom prst="rect">
            <a:avLst/>
          </a:prstGeom>
        </p:spPr>
        <p:txBody>
          <a:bodyPr wrap="none">
            <a:spAutoFit/>
          </a:bodyPr>
          <a:lstStyle/>
          <a:p>
            <a:pPr algn="ctr"/>
            <a:r>
              <a:rPr lang="zh-CN" altLang="zh-CN" dirty="0">
                <a:latin typeface="黑体" pitchFamily="49" charset="-122"/>
                <a:ea typeface="黑体" pitchFamily="49" charset="-122"/>
              </a:rPr>
              <a:t>数据立方体</a:t>
            </a:r>
          </a:p>
        </p:txBody>
      </p:sp>
      <p:pic>
        <p:nvPicPr>
          <p:cNvPr id="13" name="Picture 2">
            <a:extLst>
              <a:ext uri="{FF2B5EF4-FFF2-40B4-BE49-F238E27FC236}">
                <a16:creationId xmlns:a16="http://schemas.microsoft.com/office/drawing/2014/main" id="{E240DE92-610B-43AD-9B6C-547F569018CF}"/>
              </a:ext>
            </a:extLst>
          </p:cNvPr>
          <p:cNvPicPr>
            <a:picLocks noChangeAspect="1" noChangeArrowheads="1"/>
          </p:cNvPicPr>
          <p:nvPr/>
        </p:nvPicPr>
        <p:blipFill>
          <a:blip r:embed="rId8" cstate="print"/>
          <a:srcRect/>
          <a:stretch>
            <a:fillRect/>
          </a:stretch>
        </p:blipFill>
        <p:spPr bwMode="auto">
          <a:xfrm>
            <a:off x="6278883" y="3161642"/>
            <a:ext cx="3960440" cy="2000250"/>
          </a:xfrm>
          <a:prstGeom prst="rect">
            <a:avLst/>
          </a:prstGeom>
          <a:noFill/>
          <a:ln w="9525">
            <a:noFill/>
            <a:miter lim="800000"/>
            <a:headEnd/>
            <a:tailEnd/>
          </a:ln>
        </p:spPr>
      </p:pic>
      <p:sp>
        <p:nvSpPr>
          <p:cNvPr id="15" name="矩形 14">
            <a:extLst>
              <a:ext uri="{FF2B5EF4-FFF2-40B4-BE49-F238E27FC236}">
                <a16:creationId xmlns:a16="http://schemas.microsoft.com/office/drawing/2014/main" id="{362EA599-8515-472C-9DCB-87875FEEFE33}"/>
              </a:ext>
            </a:extLst>
          </p:cNvPr>
          <p:cNvSpPr/>
          <p:nvPr/>
        </p:nvSpPr>
        <p:spPr>
          <a:xfrm>
            <a:off x="6206875" y="5089884"/>
            <a:ext cx="3961341"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某商场</a:t>
            </a:r>
            <a:r>
              <a:rPr lang="en-US" altLang="zh-CN" dirty="0">
                <a:latin typeface="黑体" panose="02010609060101010101" pitchFamily="49" charset="-122"/>
                <a:ea typeface="黑体" panose="02010609060101010101" pitchFamily="49" charset="-122"/>
              </a:rPr>
              <a:t>2008-2010</a:t>
            </a:r>
            <a:r>
              <a:rPr lang="zh-CN" altLang="zh-CN" dirty="0">
                <a:latin typeface="黑体" panose="02010609060101010101" pitchFamily="49" charset="-122"/>
                <a:ea typeface="黑体" panose="02010609060101010101" pitchFamily="49" charset="-122"/>
              </a:rPr>
              <a:t>年每季度的销售数据</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56378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extLst>
              <p:ext uri="{D42A27DB-BD31-4B8C-83A1-F6EECF244321}">
                <p14:modId xmlns:p14="http://schemas.microsoft.com/office/powerpoint/2010/main" val="375344471"/>
              </p:ext>
            </p:extLst>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1">
            <a:extLst>
              <a:ext uri="{FF2B5EF4-FFF2-40B4-BE49-F238E27FC236}">
                <a16:creationId xmlns:a16="http://schemas.microsoft.com/office/drawing/2014/main" id="{A29E15E1-627E-4338-8E4C-F4864774A9FE}"/>
              </a:ext>
            </a:extLst>
          </p:cNvPr>
          <p:cNvPicPr>
            <a:picLocks noChangeAspect="1" noChangeArrowheads="1"/>
          </p:cNvPicPr>
          <p:nvPr/>
        </p:nvPicPr>
        <p:blipFill>
          <a:blip r:embed="rId7" cstate="print"/>
          <a:srcRect/>
          <a:stretch>
            <a:fillRect/>
          </a:stretch>
        </p:blipFill>
        <p:spPr bwMode="auto">
          <a:xfrm>
            <a:off x="7658896" y="1788615"/>
            <a:ext cx="4098938" cy="3280770"/>
          </a:xfrm>
          <a:prstGeom prst="rect">
            <a:avLst/>
          </a:prstGeom>
          <a:noFill/>
          <a:ln w="9525">
            <a:noFill/>
            <a:miter lim="800000"/>
            <a:headEnd/>
            <a:tailEnd/>
          </a:ln>
        </p:spPr>
      </p:pic>
      <p:pic>
        <p:nvPicPr>
          <p:cNvPr id="11" name="Picture 6">
            <a:extLst>
              <a:ext uri="{FF2B5EF4-FFF2-40B4-BE49-F238E27FC236}">
                <a16:creationId xmlns:a16="http://schemas.microsoft.com/office/drawing/2014/main" id="{9C0CF3B0-E8EB-4B48-A017-0C3C2D35713A}"/>
              </a:ext>
            </a:extLst>
          </p:cNvPr>
          <p:cNvPicPr>
            <a:picLocks noChangeAspect="1" noChangeArrowheads="1"/>
          </p:cNvPicPr>
          <p:nvPr/>
        </p:nvPicPr>
        <p:blipFill>
          <a:blip r:embed="rId8" cstate="print"/>
          <a:srcRect/>
          <a:stretch>
            <a:fillRect/>
          </a:stretch>
        </p:blipFill>
        <p:spPr bwMode="auto">
          <a:xfrm>
            <a:off x="6348439" y="3889560"/>
            <a:ext cx="1849208" cy="1532200"/>
          </a:xfrm>
          <a:prstGeom prst="rect">
            <a:avLst/>
          </a:prstGeom>
          <a:noFill/>
          <a:ln w="9525">
            <a:noFill/>
            <a:miter lim="800000"/>
            <a:headEnd/>
            <a:tailEnd/>
          </a:ln>
        </p:spPr>
      </p:pic>
      <p:pic>
        <p:nvPicPr>
          <p:cNvPr id="17" name="Picture 2">
            <a:extLst>
              <a:ext uri="{FF2B5EF4-FFF2-40B4-BE49-F238E27FC236}">
                <a16:creationId xmlns:a16="http://schemas.microsoft.com/office/drawing/2014/main" id="{E9D21C6C-30C9-4DF9-A799-A4227555A8F8}"/>
              </a:ext>
            </a:extLst>
          </p:cNvPr>
          <p:cNvPicPr>
            <a:picLocks noChangeAspect="1" noChangeArrowheads="1"/>
          </p:cNvPicPr>
          <p:nvPr/>
        </p:nvPicPr>
        <p:blipFill>
          <a:blip r:embed="rId9" cstate="print"/>
          <a:srcRect/>
          <a:stretch>
            <a:fillRect/>
          </a:stretch>
        </p:blipFill>
        <p:spPr bwMode="auto">
          <a:xfrm>
            <a:off x="434166" y="1683972"/>
            <a:ext cx="2073752" cy="1417183"/>
          </a:xfrm>
          <a:prstGeom prst="rect">
            <a:avLst/>
          </a:prstGeom>
          <a:noFill/>
          <a:ln w="9525">
            <a:noFill/>
            <a:miter lim="800000"/>
            <a:headEnd/>
            <a:tailEnd/>
          </a:ln>
        </p:spPr>
      </p:pic>
      <p:pic>
        <p:nvPicPr>
          <p:cNvPr id="19" name="Picture 3">
            <a:extLst>
              <a:ext uri="{FF2B5EF4-FFF2-40B4-BE49-F238E27FC236}">
                <a16:creationId xmlns:a16="http://schemas.microsoft.com/office/drawing/2014/main" id="{B5307A14-EED0-4801-A479-51BB89557835}"/>
              </a:ext>
            </a:extLst>
          </p:cNvPr>
          <p:cNvPicPr>
            <a:picLocks noChangeAspect="1" noChangeArrowheads="1"/>
          </p:cNvPicPr>
          <p:nvPr/>
        </p:nvPicPr>
        <p:blipFill>
          <a:blip r:embed="rId10" cstate="print"/>
          <a:srcRect/>
          <a:stretch>
            <a:fillRect/>
          </a:stretch>
        </p:blipFill>
        <p:spPr bwMode="auto">
          <a:xfrm>
            <a:off x="2903059" y="1683972"/>
            <a:ext cx="2226454" cy="1524384"/>
          </a:xfrm>
          <a:prstGeom prst="rect">
            <a:avLst/>
          </a:prstGeom>
          <a:noFill/>
          <a:ln w="9525">
            <a:noFill/>
            <a:miter lim="800000"/>
            <a:headEnd/>
            <a:tailEnd/>
          </a:ln>
        </p:spPr>
      </p:pic>
      <p:pic>
        <p:nvPicPr>
          <p:cNvPr id="21" name="Picture 5">
            <a:extLst>
              <a:ext uri="{FF2B5EF4-FFF2-40B4-BE49-F238E27FC236}">
                <a16:creationId xmlns:a16="http://schemas.microsoft.com/office/drawing/2014/main" id="{1E5C4AF4-0105-447F-A2F6-F70937BC5EF6}"/>
              </a:ext>
            </a:extLst>
          </p:cNvPr>
          <p:cNvPicPr>
            <a:picLocks noChangeAspect="1" noChangeArrowheads="1"/>
          </p:cNvPicPr>
          <p:nvPr/>
        </p:nvPicPr>
        <p:blipFill>
          <a:blip r:embed="rId11" cstate="print"/>
          <a:srcRect/>
          <a:stretch>
            <a:fillRect/>
          </a:stretch>
        </p:blipFill>
        <p:spPr bwMode="auto">
          <a:xfrm>
            <a:off x="5488233" y="1764798"/>
            <a:ext cx="2154191" cy="1381370"/>
          </a:xfrm>
          <a:prstGeom prst="rect">
            <a:avLst/>
          </a:prstGeom>
          <a:noFill/>
          <a:ln w="9525">
            <a:noFill/>
            <a:miter lim="800000"/>
            <a:headEnd/>
            <a:tailEnd/>
          </a:ln>
        </p:spPr>
      </p:pic>
      <p:pic>
        <p:nvPicPr>
          <p:cNvPr id="23" name="Picture 1">
            <a:extLst>
              <a:ext uri="{FF2B5EF4-FFF2-40B4-BE49-F238E27FC236}">
                <a16:creationId xmlns:a16="http://schemas.microsoft.com/office/drawing/2014/main" id="{1F71DB9A-E1A7-42AB-8030-B70DE843554C}"/>
              </a:ext>
            </a:extLst>
          </p:cNvPr>
          <p:cNvPicPr>
            <a:picLocks noChangeAspect="1" noChangeArrowheads="1"/>
          </p:cNvPicPr>
          <p:nvPr/>
        </p:nvPicPr>
        <p:blipFill>
          <a:blip r:embed="rId12" cstate="print"/>
          <a:srcRect/>
          <a:stretch>
            <a:fillRect/>
          </a:stretch>
        </p:blipFill>
        <p:spPr bwMode="auto">
          <a:xfrm>
            <a:off x="326039" y="3798466"/>
            <a:ext cx="2168781" cy="1800746"/>
          </a:xfrm>
          <a:prstGeom prst="rect">
            <a:avLst/>
          </a:prstGeom>
          <a:noFill/>
          <a:ln w="9525">
            <a:noFill/>
            <a:miter lim="800000"/>
            <a:headEnd/>
            <a:tailEnd/>
          </a:ln>
        </p:spPr>
      </p:pic>
      <p:pic>
        <p:nvPicPr>
          <p:cNvPr id="25" name="Picture 2">
            <a:extLst>
              <a:ext uri="{FF2B5EF4-FFF2-40B4-BE49-F238E27FC236}">
                <a16:creationId xmlns:a16="http://schemas.microsoft.com/office/drawing/2014/main" id="{3190A1E3-EC8E-4074-876F-8A9A3029CF32}"/>
              </a:ext>
            </a:extLst>
          </p:cNvPr>
          <p:cNvPicPr>
            <a:picLocks noChangeAspect="1" noChangeArrowheads="1"/>
          </p:cNvPicPr>
          <p:nvPr/>
        </p:nvPicPr>
        <p:blipFill>
          <a:blip r:embed="rId13" cstate="print"/>
          <a:srcRect/>
          <a:stretch>
            <a:fillRect/>
          </a:stretch>
        </p:blipFill>
        <p:spPr bwMode="auto">
          <a:xfrm>
            <a:off x="2591556" y="3888405"/>
            <a:ext cx="3600790" cy="1620868"/>
          </a:xfrm>
          <a:prstGeom prst="rect">
            <a:avLst/>
          </a:prstGeom>
          <a:noFill/>
          <a:ln w="9525">
            <a:noFill/>
            <a:miter lim="800000"/>
            <a:headEnd/>
            <a:tailEnd/>
          </a:ln>
        </p:spPr>
      </p:pic>
    </p:spTree>
    <p:extLst>
      <p:ext uri="{BB962C8B-B14F-4D97-AF65-F5344CB8AC3E}">
        <p14:creationId xmlns:p14="http://schemas.microsoft.com/office/powerpoint/2010/main" val="2131426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文本框 15">
            <a:extLst>
              <a:ext uri="{FF2B5EF4-FFF2-40B4-BE49-F238E27FC236}">
                <a16:creationId xmlns:a16="http://schemas.microsoft.com/office/drawing/2014/main" id="{562DC28B-3233-483A-ABCC-30BE9B5B70E0}"/>
              </a:ext>
            </a:extLst>
          </p:cNvPr>
          <p:cNvSpPr txBox="1"/>
          <p:nvPr/>
        </p:nvSpPr>
        <p:spPr>
          <a:xfrm>
            <a:off x="571500" y="1600406"/>
            <a:ext cx="10669391" cy="830997"/>
          </a:xfrm>
          <a:prstGeom prst="rect">
            <a:avLst/>
          </a:prstGeom>
          <a:noFill/>
        </p:spPr>
        <p:txBody>
          <a:bodyPr wrap="square">
            <a:spAutoFit/>
          </a:bodyPr>
          <a:lstStyle/>
          <a:p>
            <a:pPr marL="342900" indent="-342900">
              <a:buFont typeface="Arial" panose="020B0604020202020204" pitchFamily="34" charset="0"/>
              <a:buChar char="•"/>
            </a:pPr>
            <a:r>
              <a:rPr lang="zh-CN" altLang="en-US" sz="2400" dirty="0">
                <a:solidFill>
                  <a:srgbClr val="C00000"/>
                </a:solidFill>
                <a:latin typeface="黑体" panose="02010609060101010101" pitchFamily="49" charset="-122"/>
                <a:ea typeface="黑体" panose="02010609060101010101" pitchFamily="49" charset="-122"/>
              </a:rPr>
              <a:t>柱状图</a:t>
            </a:r>
            <a:r>
              <a:rPr lang="zh-CN" altLang="en-US" sz="2400" dirty="0">
                <a:solidFill>
                  <a:schemeClr val="tx2"/>
                </a:solidFill>
                <a:latin typeface="黑体" panose="02010609060101010101" pitchFamily="49" charset="-122"/>
                <a:ea typeface="黑体" panose="02010609060101010101" pitchFamily="49" charset="-122"/>
              </a:rPr>
              <a:t>是一种以长方形的长度为变量的表达图形的统计报告图，它由一系列高度不等的纵向条纹表示数据分布的情况。</a:t>
            </a:r>
          </a:p>
        </p:txBody>
      </p:sp>
      <p:pic>
        <p:nvPicPr>
          <p:cNvPr id="7" name="图片 6">
            <a:extLst>
              <a:ext uri="{FF2B5EF4-FFF2-40B4-BE49-F238E27FC236}">
                <a16:creationId xmlns:a16="http://schemas.microsoft.com/office/drawing/2014/main" id="{E83067B0-EAD2-4F4E-A9E0-C63985840A91}"/>
              </a:ext>
            </a:extLst>
          </p:cNvPr>
          <p:cNvPicPr>
            <a:picLocks noChangeAspect="1"/>
          </p:cNvPicPr>
          <p:nvPr/>
        </p:nvPicPr>
        <p:blipFill>
          <a:blip r:embed="rId7" cstate="print"/>
          <a:srcRect l="6595" t="7312" r="6957" b="5367"/>
          <a:stretch>
            <a:fillRect/>
          </a:stretch>
        </p:blipFill>
        <p:spPr>
          <a:xfrm>
            <a:off x="3153781" y="2645027"/>
            <a:ext cx="5504828" cy="28055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4119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文本框 12">
            <a:extLst>
              <a:ext uri="{FF2B5EF4-FFF2-40B4-BE49-F238E27FC236}">
                <a16:creationId xmlns:a16="http://schemas.microsoft.com/office/drawing/2014/main" id="{7D52CD91-A8CD-4DCE-8A9A-BC2F2342CF44}"/>
              </a:ext>
            </a:extLst>
          </p:cNvPr>
          <p:cNvSpPr txBox="1"/>
          <p:nvPr/>
        </p:nvSpPr>
        <p:spPr>
          <a:xfrm>
            <a:off x="571500" y="1672674"/>
            <a:ext cx="11291118" cy="2923877"/>
          </a:xfrm>
          <a:prstGeom prst="rect">
            <a:avLst/>
          </a:prstGeom>
          <a:noFill/>
        </p:spPr>
        <p:txBody>
          <a:bodyPr wrap="square">
            <a:spAutoFit/>
          </a:bodyPr>
          <a:lstStyle/>
          <a:p>
            <a:pPr marL="285750" indent="-285750">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适用场景：适用场合是二维数据集（每个数据点包括两个值</a:t>
            </a:r>
            <a:r>
              <a:rPr lang="en-US" altLang="zh-CN" sz="2800" dirty="0">
                <a:solidFill>
                  <a:schemeClr val="tx2"/>
                </a:solidFill>
                <a:latin typeface="Calibri" panose="020F0502020204030204" pitchFamily="34" charset="0"/>
                <a:ea typeface="黑体" panose="02010609060101010101" pitchFamily="49" charset="-122"/>
              </a:rPr>
              <a:t>x</a:t>
            </a:r>
            <a:r>
              <a:rPr lang="zh-CN" altLang="en-US" sz="2800" dirty="0">
                <a:solidFill>
                  <a:schemeClr val="tx2"/>
                </a:solidFill>
                <a:latin typeface="Calibri" panose="020F0502020204030204" pitchFamily="34" charset="0"/>
                <a:ea typeface="黑体" panose="02010609060101010101" pitchFamily="49" charset="-122"/>
              </a:rPr>
              <a:t>和</a:t>
            </a:r>
            <a:r>
              <a:rPr lang="en-US" altLang="zh-CN" sz="2800" dirty="0">
                <a:solidFill>
                  <a:schemeClr val="tx2"/>
                </a:solidFill>
                <a:latin typeface="Calibri" panose="020F0502020204030204" pitchFamily="34" charset="0"/>
                <a:ea typeface="黑体" panose="02010609060101010101" pitchFamily="49" charset="-122"/>
              </a:rPr>
              <a:t>y</a:t>
            </a:r>
            <a:r>
              <a:rPr lang="zh-CN" altLang="en-US" sz="2800" dirty="0">
                <a:solidFill>
                  <a:schemeClr val="tx2"/>
                </a:solidFill>
                <a:latin typeface="Calibri" panose="020F0502020204030204" pitchFamily="34" charset="0"/>
                <a:ea typeface="黑体" panose="02010609060101010101" pitchFamily="49" charset="-122"/>
              </a:rPr>
              <a:t>），但只有一个维度需要比较，用于显示一段时间内的数据变化或显示各项之间的比较情况。</a:t>
            </a:r>
          </a:p>
          <a:p>
            <a:pPr marL="742950" lvl="1" indent="-285750">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优点：利用人眼对高度差异的敏感性，将数据大小反应在柱子的高度上，可以很明显的对比数据的差异</a:t>
            </a:r>
          </a:p>
          <a:p>
            <a:pPr marL="742950" lvl="1" indent="-285750">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缺点：柱状图的局限在于只适用中小规模的数据集</a:t>
            </a:r>
          </a:p>
          <a:p>
            <a:pPr marL="285750" indent="-285750">
              <a:buFont typeface="Arial" panose="020B0604020202020204" pitchFamily="34" charset="0"/>
              <a:buChar char="•"/>
            </a:pPr>
            <a:endParaRPr lang="zh-CN" altLang="en-US" sz="2800" dirty="0">
              <a:solidFill>
                <a:schemeClr val="tx2"/>
              </a:solidFill>
              <a:latin typeface="Calibri" panose="020F0502020204030204" pitchFamily="34" charset="0"/>
              <a:ea typeface="黑体" panose="02010609060101010101" pitchFamily="49" charset="-122"/>
            </a:endParaRPr>
          </a:p>
        </p:txBody>
      </p:sp>
      <p:pic>
        <p:nvPicPr>
          <p:cNvPr id="12" name="图片 11">
            <a:extLst>
              <a:ext uri="{FF2B5EF4-FFF2-40B4-BE49-F238E27FC236}">
                <a16:creationId xmlns:a16="http://schemas.microsoft.com/office/drawing/2014/main" id="{02D383D7-8F47-49C9-A8A4-F7696269CA2E}"/>
              </a:ext>
            </a:extLst>
          </p:cNvPr>
          <p:cNvPicPr>
            <a:picLocks noChangeAspect="1"/>
          </p:cNvPicPr>
          <p:nvPr/>
        </p:nvPicPr>
        <p:blipFill>
          <a:blip r:embed="rId7" cstate="print"/>
          <a:stretch>
            <a:fillRect/>
          </a:stretch>
        </p:blipFill>
        <p:spPr>
          <a:xfrm>
            <a:off x="869488" y="4529637"/>
            <a:ext cx="6388810" cy="1546286"/>
          </a:xfrm>
          <a:prstGeom prst="rect">
            <a:avLst/>
          </a:prstGeom>
        </p:spPr>
      </p:pic>
    </p:spTree>
    <p:extLst>
      <p:ext uri="{BB962C8B-B14F-4D97-AF65-F5344CB8AC3E}">
        <p14:creationId xmlns:p14="http://schemas.microsoft.com/office/powerpoint/2010/main" val="240070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sz="3200" b="1" dirty="0"/>
              <a:t>数据科学过程基础</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9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数据科学过程</a:t>
            </a:r>
            <a:endParaRPr lang="zh-CN" altLang="en-US" sz="5400"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4594965"/>
            <a:ext cx="4801847" cy="755650"/>
          </a:xfrm>
        </p:spPr>
        <p:txBody>
          <a:bodyPr>
            <a:normAutofit/>
          </a:bodyPr>
          <a:lstStyle/>
          <a:p>
            <a:pPr marL="0" indent="0">
              <a:buNone/>
            </a:pPr>
            <a:r>
              <a:rPr lang="zh-CN" altLang="en-US" sz="3200" b="1" dirty="0"/>
              <a:t>数据科学工作流</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4594965"/>
            <a:ext cx="741082" cy="755650"/>
          </a:xfrm>
        </p:spPr>
        <p:txBody>
          <a:bodyPr/>
          <a:lstStyle/>
          <a:p>
            <a:r>
              <a:rPr lang="en-US" altLang="zh-CN" dirty="0"/>
              <a:t>2</a:t>
            </a:r>
            <a:endParaRPr lang="zh-CN" altLang="en-US" dirty="0"/>
          </a:p>
        </p:txBody>
      </p:sp>
      <p:sp>
        <p:nvSpPr>
          <p:cNvPr id="5" name="文本占位符 4">
            <a:extLst>
              <a:ext uri="{FF2B5EF4-FFF2-40B4-BE49-F238E27FC236}">
                <a16:creationId xmlns:a16="http://schemas.microsoft.com/office/drawing/2014/main" id="{9E7B4D04-9D43-4B32-B148-F56DDAAB0F44}"/>
              </a:ext>
            </a:extLst>
          </p:cNvPr>
          <p:cNvSpPr>
            <a:spLocks noGrp="1"/>
          </p:cNvSpPr>
          <p:nvPr>
            <p:ph type="body" sz="quarter" idx="13"/>
          </p:nvPr>
        </p:nvSpPr>
        <p:spPr>
          <a:xfrm>
            <a:off x="6295130" y="1798233"/>
            <a:ext cx="4801847" cy="2796732"/>
          </a:xfrm>
        </p:spPr>
        <p:txBody>
          <a:bodyPr anchor="t">
            <a:normAutofit/>
          </a:bodyPr>
          <a:lstStyle/>
          <a:p>
            <a:r>
              <a:rPr lang="zh-CN" altLang="en-US" sz="2000" dirty="0"/>
              <a:t> </a:t>
            </a:r>
            <a:r>
              <a:rPr lang="en-US" altLang="zh-CN" sz="2000" dirty="0"/>
              <a:t>- </a:t>
            </a:r>
            <a:r>
              <a:rPr lang="zh-CN" altLang="en-US" sz="2000" dirty="0"/>
              <a:t>设定研究目标</a:t>
            </a:r>
            <a:endParaRPr lang="en-US" altLang="zh-CN" sz="2000" dirty="0"/>
          </a:p>
          <a:p>
            <a:r>
              <a:rPr lang="en-US" altLang="zh-CN" sz="2000" dirty="0"/>
              <a:t> - </a:t>
            </a:r>
            <a:r>
              <a:rPr lang="zh-CN" altLang="en-US" sz="2000" dirty="0"/>
              <a:t>数据获取</a:t>
            </a:r>
            <a:endParaRPr lang="en-US" altLang="zh-CN" sz="2000" dirty="0"/>
          </a:p>
          <a:p>
            <a:r>
              <a:rPr lang="en-US" altLang="zh-CN" sz="2000" dirty="0"/>
              <a:t> - </a:t>
            </a:r>
            <a:r>
              <a:rPr lang="zh-CN" altLang="en-US" sz="2000" dirty="0"/>
              <a:t>数据预处理</a:t>
            </a:r>
            <a:endParaRPr lang="en-US" altLang="zh-CN" sz="2000" dirty="0"/>
          </a:p>
          <a:p>
            <a:r>
              <a:rPr lang="en-US" altLang="zh-CN" sz="2000" dirty="0"/>
              <a:t> - </a:t>
            </a:r>
            <a:r>
              <a:rPr lang="zh-CN" altLang="en-US" sz="2000" dirty="0"/>
              <a:t>探索性分析</a:t>
            </a:r>
            <a:endParaRPr lang="en-US" altLang="zh-CN" sz="2000" dirty="0"/>
          </a:p>
          <a:p>
            <a:r>
              <a:rPr lang="en-US" altLang="zh-CN" sz="2000" dirty="0"/>
              <a:t> - </a:t>
            </a:r>
            <a:r>
              <a:rPr lang="zh-CN" altLang="en-US" sz="2000" dirty="0"/>
              <a:t>数据建模</a:t>
            </a:r>
            <a:endParaRPr lang="en-US" altLang="zh-CN" sz="2000" dirty="0"/>
          </a:p>
          <a:p>
            <a:r>
              <a:rPr lang="en-US" altLang="zh-CN" sz="2000" dirty="0"/>
              <a:t> - </a:t>
            </a:r>
            <a:r>
              <a:rPr lang="zh-CN" altLang="en-US" sz="2000" dirty="0"/>
              <a:t>交流与展示</a:t>
            </a:r>
            <a:endParaRPr lang="en-US" altLang="zh-CN" sz="2000" dirty="0"/>
          </a:p>
        </p:txBody>
      </p:sp>
    </p:spTree>
    <p:extLst>
      <p:ext uri="{BB962C8B-B14F-4D97-AF65-F5344CB8AC3E}">
        <p14:creationId xmlns:p14="http://schemas.microsoft.com/office/powerpoint/2010/main" val="26628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2">
            <a:extLst>
              <a:ext uri="{FF2B5EF4-FFF2-40B4-BE49-F238E27FC236}">
                <a16:creationId xmlns:a16="http://schemas.microsoft.com/office/drawing/2014/main" id="{BBD6385E-FDE6-49C4-B3F6-A7D3CFA9D9C7}"/>
              </a:ext>
            </a:extLst>
          </p:cNvPr>
          <p:cNvPicPr>
            <a:picLocks noChangeAspect="1" noChangeArrowheads="1"/>
          </p:cNvPicPr>
          <p:nvPr/>
        </p:nvPicPr>
        <p:blipFill>
          <a:blip r:embed="rId7" cstate="print"/>
          <a:srcRect/>
          <a:stretch>
            <a:fillRect/>
          </a:stretch>
        </p:blipFill>
        <p:spPr bwMode="auto">
          <a:xfrm>
            <a:off x="7763455" y="1738156"/>
            <a:ext cx="4001693" cy="3381687"/>
          </a:xfrm>
          <a:prstGeom prst="rect">
            <a:avLst/>
          </a:prstGeom>
          <a:ln>
            <a:noFill/>
          </a:ln>
          <a:effectLst>
            <a:outerShdw blurRad="190500" algn="tl" rotWithShape="0">
              <a:srgbClr val="000000">
                <a:alpha val="70000"/>
              </a:srgbClr>
            </a:outerShdw>
          </a:effectLst>
        </p:spPr>
      </p:pic>
      <p:sp>
        <p:nvSpPr>
          <p:cNvPr id="10" name="内容占位符 2">
            <a:extLst>
              <a:ext uri="{FF2B5EF4-FFF2-40B4-BE49-F238E27FC236}">
                <a16:creationId xmlns:a16="http://schemas.microsoft.com/office/drawing/2014/main" id="{159F633A-78EF-442F-8724-BB2B1D080F99}"/>
              </a:ext>
            </a:extLst>
          </p:cNvPr>
          <p:cNvSpPr txBox="1">
            <a:spLocks/>
          </p:cNvSpPr>
          <p:nvPr/>
        </p:nvSpPr>
        <p:spPr>
          <a:xfrm>
            <a:off x="571500" y="2455927"/>
            <a:ext cx="6821424"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800" dirty="0">
                <a:solidFill>
                  <a:srgbClr val="C00000"/>
                </a:solidFill>
                <a:latin typeface="黑体" panose="02010609060101010101" pitchFamily="49" charset="-122"/>
                <a:ea typeface="黑体" panose="02010609060101010101" pitchFamily="49" charset="-122"/>
              </a:rPr>
              <a:t>堆积柱状图</a:t>
            </a:r>
            <a:r>
              <a:rPr lang="zh-CN" altLang="en-US" sz="2800" dirty="0">
                <a:latin typeface="黑体" panose="02010609060101010101" pitchFamily="49" charset="-122"/>
                <a:ea typeface="黑体" panose="02010609060101010101" pitchFamily="49" charset="-122"/>
              </a:rPr>
              <a:t>不仅可以直观的看出每个系列的值，还能够反映出系列的总和，尤其是当需要看某一单位的综合以及各系列值的比重时，最适合。</a:t>
            </a:r>
          </a:p>
          <a:p>
            <a:pPr>
              <a:lnSpc>
                <a:spcPct val="110000"/>
              </a:lnSpc>
            </a:pP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74385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a:extLst>
              <a:ext uri="{FF2B5EF4-FFF2-40B4-BE49-F238E27FC236}">
                <a16:creationId xmlns:a16="http://schemas.microsoft.com/office/drawing/2014/main" id="{B59A9866-8F83-43F7-B4A5-0E9CD3363A8A}"/>
              </a:ext>
            </a:extLst>
          </p:cNvPr>
          <p:cNvPicPr>
            <a:picLocks noChangeAspect="1"/>
          </p:cNvPicPr>
          <p:nvPr/>
        </p:nvPicPr>
        <p:blipFill>
          <a:blip r:embed="rId7" cstate="print"/>
          <a:srcRect l="1453" t="17681" r="2392" b="4364"/>
          <a:stretch>
            <a:fillRect/>
          </a:stretch>
        </p:blipFill>
        <p:spPr>
          <a:xfrm>
            <a:off x="812276" y="3429000"/>
            <a:ext cx="6485361" cy="3017184"/>
          </a:xfrm>
          <a:prstGeom prst="rect">
            <a:avLst/>
          </a:prstGeom>
        </p:spPr>
      </p:pic>
      <p:sp>
        <p:nvSpPr>
          <p:cNvPr id="11" name="内容占位符 2">
            <a:extLst>
              <a:ext uri="{FF2B5EF4-FFF2-40B4-BE49-F238E27FC236}">
                <a16:creationId xmlns:a16="http://schemas.microsoft.com/office/drawing/2014/main" id="{CB5BED78-E6B1-4B65-B42D-46B3667B3ED7}"/>
              </a:ext>
            </a:extLst>
          </p:cNvPr>
          <p:cNvSpPr txBox="1">
            <a:spLocks/>
          </p:cNvSpPr>
          <p:nvPr/>
        </p:nvSpPr>
        <p:spPr>
          <a:xfrm>
            <a:off x="999744" y="1846327"/>
            <a:ext cx="10192512"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a:solidFill>
                  <a:srgbClr val="C00000"/>
                </a:solidFill>
                <a:latin typeface="黑体" panose="02010609060101010101" pitchFamily="49" charset="-122"/>
                <a:ea typeface="黑体" panose="02010609060101010101" pitchFamily="49" charset="-122"/>
              </a:rPr>
              <a:t>折线图</a:t>
            </a:r>
            <a:r>
              <a:rPr lang="zh-CN" altLang="en-US" sz="2400" dirty="0">
                <a:latin typeface="黑体" panose="02010609060101010101" pitchFamily="49" charset="-122"/>
                <a:ea typeface="黑体" panose="02010609060101010101" pitchFamily="49" charset="-122"/>
              </a:rPr>
              <a:t>将排列在工作表列或行中的数据进行绘制。折线图可以显示随时间而变化的连续数据，因此非常适用于显示在相等时间间隔下数据的趋势。</a:t>
            </a:r>
          </a:p>
          <a:p>
            <a:pPr>
              <a:lnSpc>
                <a:spcPct val="110000"/>
              </a:lnSpc>
            </a:pP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01136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内容占位符 2">
            <a:extLst>
              <a:ext uri="{FF2B5EF4-FFF2-40B4-BE49-F238E27FC236}">
                <a16:creationId xmlns:a16="http://schemas.microsoft.com/office/drawing/2014/main" id="{CB5BED78-E6B1-4B65-B42D-46B3667B3ED7}"/>
              </a:ext>
            </a:extLst>
          </p:cNvPr>
          <p:cNvSpPr txBox="1">
            <a:spLocks/>
          </p:cNvSpPr>
          <p:nvPr/>
        </p:nvSpPr>
        <p:spPr>
          <a:xfrm>
            <a:off x="999744" y="1703387"/>
            <a:ext cx="10192512"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a:latin typeface="黑体" panose="02010609060101010101" pitchFamily="49" charset="-122"/>
                <a:ea typeface="黑体" panose="02010609060101010101" pitchFamily="49" charset="-122"/>
              </a:rPr>
              <a:t>适用场景：折线图将排列在工作表列或行中的数据进行绘制，适用二维的较大数据集，特别是分析趋势比单个数据点更重要的分析过程。</a:t>
            </a:r>
          </a:p>
          <a:p>
            <a:pPr lvl="1">
              <a:lnSpc>
                <a:spcPct val="110000"/>
              </a:lnSpc>
            </a:pPr>
            <a:r>
              <a:rPr lang="zh-CN" altLang="en-US" sz="2200" dirty="0">
                <a:latin typeface="黑体" panose="02010609060101010101" pitchFamily="49" charset="-122"/>
                <a:ea typeface="黑体" panose="02010609060101010101" pitchFamily="49" charset="-122"/>
              </a:rPr>
              <a:t>纵轴为可量化的变量</a:t>
            </a:r>
          </a:p>
          <a:p>
            <a:pPr lvl="1">
              <a:lnSpc>
                <a:spcPct val="110000"/>
              </a:lnSpc>
            </a:pPr>
            <a:r>
              <a:rPr lang="zh-CN" altLang="en-US" sz="2200" dirty="0">
                <a:latin typeface="黑体" panose="02010609060101010101" pitchFamily="49" charset="-122"/>
                <a:ea typeface="黑体" panose="02010609060101010101" pitchFamily="49" charset="-122"/>
              </a:rPr>
              <a:t>一般用来分析某时间段内事物的变化趋势</a:t>
            </a:r>
          </a:p>
          <a:p>
            <a:pPr lvl="1">
              <a:lnSpc>
                <a:spcPct val="110000"/>
              </a:lnSpc>
            </a:pPr>
            <a:r>
              <a:rPr lang="zh-CN" altLang="en-US" sz="2200" dirty="0">
                <a:latin typeface="黑体" panose="02010609060101010101" pitchFamily="49" charset="-122"/>
                <a:ea typeface="黑体" panose="02010609060101010101" pitchFamily="49" charset="-122"/>
              </a:rPr>
              <a:t>一般来说，曲线图</a:t>
            </a:r>
            <a:r>
              <a:rPr lang="en-US" altLang="zh-CN" sz="2200" dirty="0">
                <a:latin typeface="黑体" panose="02010609060101010101" pitchFamily="49" charset="-122"/>
                <a:ea typeface="黑体" panose="02010609060101010101" pitchFamily="49" charset="-122"/>
              </a:rPr>
              <a:t>X</a:t>
            </a:r>
            <a:r>
              <a:rPr lang="zh-CN" altLang="en-US" sz="2200" dirty="0">
                <a:latin typeface="黑体" panose="02010609060101010101" pitchFamily="49" charset="-122"/>
                <a:ea typeface="黑体" panose="02010609060101010101" pitchFamily="49" charset="-122"/>
              </a:rPr>
              <a:t>轴为时间维度</a:t>
            </a:r>
          </a:p>
          <a:p>
            <a:pPr>
              <a:lnSpc>
                <a:spcPct val="110000"/>
              </a:lnSpc>
            </a:pPr>
            <a:endParaRPr lang="zh-CN" altLang="en-US" sz="2400" dirty="0">
              <a:latin typeface="黑体" panose="02010609060101010101" pitchFamily="49" charset="-122"/>
              <a:ea typeface="黑体" panose="02010609060101010101" pitchFamily="49" charset="-122"/>
            </a:endParaRPr>
          </a:p>
        </p:txBody>
      </p:sp>
      <p:pic>
        <p:nvPicPr>
          <p:cNvPr id="2" name="Picture 5">
            <a:extLst>
              <a:ext uri="{FF2B5EF4-FFF2-40B4-BE49-F238E27FC236}">
                <a16:creationId xmlns:a16="http://schemas.microsoft.com/office/drawing/2014/main" id="{AB0C5355-B8FC-428D-A59D-D944CD616D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9744" y="4097005"/>
            <a:ext cx="6142610" cy="2260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727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a:extLst>
              <a:ext uri="{FF2B5EF4-FFF2-40B4-BE49-F238E27FC236}">
                <a16:creationId xmlns:a16="http://schemas.microsoft.com/office/drawing/2014/main" id="{E878A1B8-5126-4E9A-8999-DB78DB59B29A}"/>
              </a:ext>
            </a:extLst>
          </p:cNvPr>
          <p:cNvPicPr>
            <a:picLocks noChangeAspect="1"/>
          </p:cNvPicPr>
          <p:nvPr/>
        </p:nvPicPr>
        <p:blipFill>
          <a:blip r:embed="rId7" cstate="print"/>
          <a:srcRect l="19540" t="1880" r="12842" b="2430"/>
          <a:stretch>
            <a:fillRect/>
          </a:stretch>
        </p:blipFill>
        <p:spPr>
          <a:xfrm>
            <a:off x="2908439" y="1753315"/>
            <a:ext cx="6375122" cy="3676571"/>
          </a:xfrm>
          <a:prstGeom prst="rect">
            <a:avLst/>
          </a:prstGeom>
        </p:spPr>
      </p:pic>
      <p:sp>
        <p:nvSpPr>
          <p:cNvPr id="10" name="标题 1">
            <a:extLst>
              <a:ext uri="{FF2B5EF4-FFF2-40B4-BE49-F238E27FC236}">
                <a16:creationId xmlns:a16="http://schemas.microsoft.com/office/drawing/2014/main" id="{0D63F199-90D7-4099-8201-095705BB4A7C}"/>
              </a:ext>
            </a:extLst>
          </p:cNvPr>
          <p:cNvSpPr txBox="1">
            <a:spLocks/>
          </p:cNvSpPr>
          <p:nvPr/>
        </p:nvSpPr>
        <p:spPr>
          <a:xfrm>
            <a:off x="1791716" y="5799329"/>
            <a:ext cx="3922267" cy="511726"/>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800" b="0" dirty="0">
                <a:solidFill>
                  <a:srgbClr val="C00000"/>
                </a:solidFill>
                <a:latin typeface="黑体" panose="02010609060101010101" pitchFamily="49" charset="-122"/>
                <a:ea typeface="黑体" panose="02010609060101010101" pitchFamily="49" charset="-122"/>
              </a:rPr>
              <a:t>柱状图与折线图结合</a:t>
            </a:r>
          </a:p>
        </p:txBody>
      </p:sp>
    </p:spTree>
    <p:extLst>
      <p:ext uri="{BB962C8B-B14F-4D97-AF65-F5344CB8AC3E}">
        <p14:creationId xmlns:p14="http://schemas.microsoft.com/office/powerpoint/2010/main" val="2172359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内容占位符 2">
            <a:extLst>
              <a:ext uri="{FF2B5EF4-FFF2-40B4-BE49-F238E27FC236}">
                <a16:creationId xmlns:a16="http://schemas.microsoft.com/office/drawing/2014/main" id="{06287D5A-80E9-4E4F-BBE6-AF16BF955B5E}"/>
              </a:ext>
            </a:extLst>
          </p:cNvPr>
          <p:cNvSpPr txBox="1">
            <a:spLocks/>
          </p:cNvSpPr>
          <p:nvPr/>
        </p:nvSpPr>
        <p:spPr>
          <a:xfrm>
            <a:off x="571500" y="1731764"/>
            <a:ext cx="10046144"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rgbClr val="C00000"/>
                </a:solidFill>
                <a:effectLst/>
                <a:uLnTx/>
                <a:uFillTx/>
                <a:latin typeface="Calibri"/>
                <a:ea typeface="黑体" pitchFamily="49" charset="-122"/>
                <a:cs typeface="+mn-cs"/>
              </a:rPr>
              <a:t>饼图</a:t>
            </a:r>
            <a:r>
              <a:rPr kumimoji="0" lang="zh-CN" altLang="en-US" sz="2800" b="0" i="0" u="none" strike="noStrike" kern="1200" cap="none" spc="0" normalizeH="0" baseline="0" noProof="0" dirty="0">
                <a:ln>
                  <a:noFill/>
                </a:ln>
                <a:solidFill>
                  <a:schemeClr val="tx2"/>
                </a:solidFill>
                <a:effectLst/>
                <a:uLnTx/>
                <a:uFillTx/>
                <a:latin typeface="Calibri"/>
                <a:ea typeface="黑体" pitchFamily="49" charset="-122"/>
                <a:cs typeface="+mn-cs"/>
              </a:rPr>
              <a:t>以二维或三维格式显示每一数值相对于总数值的大小。</a:t>
            </a:r>
          </a:p>
          <a:p>
            <a:pPr marL="742950" marR="0" lvl="1" indent="-28575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a:ln>
                  <a:noFill/>
                </a:ln>
                <a:solidFill>
                  <a:schemeClr val="tx2"/>
                </a:solidFill>
                <a:effectLst/>
                <a:uLnTx/>
                <a:uFillTx/>
                <a:latin typeface="Calibri"/>
                <a:ea typeface="黑体" pitchFamily="49" charset="-122"/>
                <a:cs typeface="+mn-cs"/>
              </a:rPr>
              <a:t>饼图是一种应该避免使用的图表，因为肉眼对面积的大小不敏感</a:t>
            </a:r>
          </a:p>
          <a:p>
            <a:pPr marL="742950" marR="0" lvl="1" indent="-28575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a:ln>
                  <a:noFill/>
                </a:ln>
                <a:solidFill>
                  <a:schemeClr val="tx2"/>
                </a:solidFill>
                <a:effectLst/>
                <a:uLnTx/>
                <a:uFillTx/>
                <a:latin typeface="Calibri"/>
                <a:ea typeface="黑体" pitchFamily="49" charset="-122"/>
                <a:cs typeface="+mn-cs"/>
              </a:rPr>
              <a:t>一般情况下，使用柱状图代替饼图</a:t>
            </a:r>
          </a:p>
          <a:p>
            <a:pPr marL="742950" marR="0" lvl="1" indent="-285750" algn="l" defTabSz="914400" rtl="0" eaLnBrk="1" fontAlgn="auto" latinLnBrk="0" hangingPunct="1">
              <a:lnSpc>
                <a:spcPct val="11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a:ln>
                  <a:noFill/>
                </a:ln>
                <a:solidFill>
                  <a:schemeClr val="tx2"/>
                </a:solidFill>
                <a:effectLst/>
                <a:uLnTx/>
                <a:uFillTx/>
                <a:latin typeface="Calibri"/>
                <a:ea typeface="黑体" pitchFamily="49" charset="-122"/>
                <a:cs typeface="+mn-cs"/>
              </a:rPr>
              <a:t>当反映部分占总体比重时，应该用饼图</a:t>
            </a:r>
          </a:p>
          <a:p>
            <a:pPr marL="342900" marR="0" lvl="0" indent="-342900" algn="l" defTabSz="914400" rtl="0" eaLnBrk="1" fontAlgn="auto" latinLnBrk="0" hangingPunct="1">
              <a:lnSpc>
                <a:spcPct val="110000"/>
              </a:lnSpc>
              <a:spcBef>
                <a:spcPct val="20000"/>
              </a:spcBef>
              <a:spcAft>
                <a:spcPts val="0"/>
              </a:spcAft>
              <a:buClrTx/>
              <a:buSzTx/>
              <a:buFont typeface="Arial" pitchFamily="34" charset="0"/>
              <a:buChar char="•"/>
              <a:tabLst/>
              <a:defRPr/>
            </a:pPr>
            <a:endParaRPr kumimoji="0" lang="zh-CN" altLang="en-US" sz="2800" b="0" i="0" u="none" strike="noStrike" kern="1200" cap="none" spc="0" normalizeH="0" baseline="0" noProof="0" dirty="0">
              <a:ln>
                <a:noFill/>
              </a:ln>
              <a:solidFill>
                <a:schemeClr val="tx2"/>
              </a:solidFill>
              <a:effectLst/>
              <a:uLnTx/>
              <a:uFillTx/>
              <a:latin typeface="Calibri"/>
              <a:ea typeface="黑体" pitchFamily="49" charset="-122"/>
              <a:cs typeface="+mn-cs"/>
            </a:endParaRPr>
          </a:p>
        </p:txBody>
      </p:sp>
      <p:pic>
        <p:nvPicPr>
          <p:cNvPr id="2" name="图片 1">
            <a:extLst>
              <a:ext uri="{FF2B5EF4-FFF2-40B4-BE49-F238E27FC236}">
                <a16:creationId xmlns:a16="http://schemas.microsoft.com/office/drawing/2014/main" id="{9943DF53-13E4-410A-90E2-8A8800EE6E08}"/>
              </a:ext>
            </a:extLst>
          </p:cNvPr>
          <p:cNvPicPr>
            <a:picLocks noChangeAspect="1"/>
          </p:cNvPicPr>
          <p:nvPr/>
        </p:nvPicPr>
        <p:blipFill>
          <a:blip r:embed="rId8" cstate="print"/>
          <a:stretch>
            <a:fillRect/>
          </a:stretch>
        </p:blipFill>
        <p:spPr>
          <a:xfrm>
            <a:off x="7529687" y="2826623"/>
            <a:ext cx="4332931" cy="2642342"/>
          </a:xfrm>
          <a:prstGeom prst="rect">
            <a:avLst/>
          </a:prstGeom>
        </p:spPr>
      </p:pic>
      <p:pic>
        <p:nvPicPr>
          <p:cNvPr id="7" name="图片 6">
            <a:extLst>
              <a:ext uri="{FF2B5EF4-FFF2-40B4-BE49-F238E27FC236}">
                <a16:creationId xmlns:a16="http://schemas.microsoft.com/office/drawing/2014/main" id="{249FDC8D-85B6-461F-8E57-473E0D188D51}"/>
              </a:ext>
            </a:extLst>
          </p:cNvPr>
          <p:cNvPicPr>
            <a:picLocks noChangeAspect="1"/>
          </p:cNvPicPr>
          <p:nvPr/>
        </p:nvPicPr>
        <p:blipFill>
          <a:blip r:embed="rId9" cstate="print"/>
          <a:stretch>
            <a:fillRect/>
          </a:stretch>
        </p:blipFill>
        <p:spPr>
          <a:xfrm>
            <a:off x="586686" y="4010548"/>
            <a:ext cx="2379848" cy="1856654"/>
          </a:xfrm>
          <a:prstGeom prst="rect">
            <a:avLst/>
          </a:prstGeom>
        </p:spPr>
      </p:pic>
      <p:pic>
        <p:nvPicPr>
          <p:cNvPr id="15" name="图片 14">
            <a:extLst>
              <a:ext uri="{FF2B5EF4-FFF2-40B4-BE49-F238E27FC236}">
                <a16:creationId xmlns:a16="http://schemas.microsoft.com/office/drawing/2014/main" id="{D153675A-2944-49AB-8ED3-4FA7F17C359E}"/>
              </a:ext>
            </a:extLst>
          </p:cNvPr>
          <p:cNvPicPr>
            <a:picLocks noChangeAspect="1"/>
          </p:cNvPicPr>
          <p:nvPr/>
        </p:nvPicPr>
        <p:blipFill>
          <a:blip r:embed="rId10" cstate="print"/>
          <a:stretch>
            <a:fillRect/>
          </a:stretch>
        </p:blipFill>
        <p:spPr>
          <a:xfrm>
            <a:off x="3166809" y="4147794"/>
            <a:ext cx="4211430" cy="1585235"/>
          </a:xfrm>
          <a:prstGeom prst="rect">
            <a:avLst/>
          </a:prstGeom>
        </p:spPr>
      </p:pic>
      <p:sp>
        <p:nvSpPr>
          <p:cNvPr id="17" name="文本框 8">
            <a:extLst>
              <a:ext uri="{FF2B5EF4-FFF2-40B4-BE49-F238E27FC236}">
                <a16:creationId xmlns:a16="http://schemas.microsoft.com/office/drawing/2014/main" id="{DE130E28-421D-4E80-99C4-FAD244D4F7C6}"/>
              </a:ext>
            </a:extLst>
          </p:cNvPr>
          <p:cNvSpPr txBox="1"/>
          <p:nvPr>
            <p:custDataLst>
              <p:tags r:id="rId1"/>
            </p:custDataLst>
          </p:nvPr>
        </p:nvSpPr>
        <p:spPr>
          <a:xfrm>
            <a:off x="4557196" y="6034375"/>
            <a:ext cx="1430655" cy="360040"/>
          </a:xfrm>
          <a:prstGeom prst="rect">
            <a:avLst/>
          </a:prstGeom>
        </p:spPr>
        <p:txBody>
          <a:bodyPr vert="horz" lIns="91440" tIns="45720" rIns="91440" bIns="45720" rtlCol="0" anchor="t" anchorCtr="0">
            <a:noAutofit/>
          </a:bodyPr>
          <a:lstStyle>
            <a:defPPr>
              <a:defRPr lang="zh-CN"/>
            </a:defPPr>
            <a:lvl1pPr>
              <a:defRPr sz="2800">
                <a:solidFill>
                  <a:schemeClr val="accent1"/>
                </a:solidFill>
                <a:latin typeface="+mj-lt"/>
                <a:ea typeface="+mj-ea"/>
                <a:cs typeface="+mj-cs"/>
              </a:defRPr>
            </a:lvl1pPr>
          </a:lstStyle>
          <a:p>
            <a:pPr algn="ctr"/>
            <a:r>
              <a:rPr lang="zh-CN" altLang="en-US" sz="2000" dirty="0">
                <a:solidFill>
                  <a:schemeClr val="tx1"/>
                </a:solidFill>
                <a:latin typeface="黑体" pitchFamily="49" charset="-122"/>
                <a:ea typeface="黑体" pitchFamily="49" charset="-122"/>
              </a:rPr>
              <a:t>复合饼图</a:t>
            </a:r>
          </a:p>
        </p:txBody>
      </p:sp>
      <p:sp>
        <p:nvSpPr>
          <p:cNvPr id="19" name="TextBox 6">
            <a:extLst>
              <a:ext uri="{FF2B5EF4-FFF2-40B4-BE49-F238E27FC236}">
                <a16:creationId xmlns:a16="http://schemas.microsoft.com/office/drawing/2014/main" id="{E0783599-EDA5-4044-8733-D4E58DAD9193}"/>
              </a:ext>
            </a:extLst>
          </p:cNvPr>
          <p:cNvSpPr txBox="1"/>
          <p:nvPr/>
        </p:nvSpPr>
        <p:spPr>
          <a:xfrm>
            <a:off x="768498" y="6055192"/>
            <a:ext cx="2016224" cy="339708"/>
          </a:xfrm>
          <a:prstGeom prst="rect">
            <a:avLst/>
          </a:prstGeom>
          <a:noFill/>
        </p:spPr>
        <p:txBody>
          <a:bodyPr wrap="square" rtlCol="0">
            <a:spAutoFit/>
          </a:bodyPr>
          <a:lstStyle/>
          <a:p>
            <a:pPr algn="ctr">
              <a:lnSpc>
                <a:spcPct val="80000"/>
              </a:lnSpc>
            </a:pPr>
            <a:r>
              <a:rPr lang="zh-CN" altLang="en-US" sz="2000" dirty="0">
                <a:latin typeface="黑体" pitchFamily="49" charset="-122"/>
                <a:ea typeface="黑体" pitchFamily="49" charset="-122"/>
                <a:cs typeface="+mj-cs"/>
              </a:rPr>
              <a:t>分离饼图</a:t>
            </a:r>
          </a:p>
        </p:txBody>
      </p:sp>
    </p:spTree>
    <p:extLst>
      <p:ext uri="{BB962C8B-B14F-4D97-AF65-F5344CB8AC3E}">
        <p14:creationId xmlns:p14="http://schemas.microsoft.com/office/powerpoint/2010/main" val="3320650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内容占位符 2">
            <a:extLst>
              <a:ext uri="{FF2B5EF4-FFF2-40B4-BE49-F238E27FC236}">
                <a16:creationId xmlns:a16="http://schemas.microsoft.com/office/drawing/2014/main" id="{06287D5A-80E9-4E4F-BBE6-AF16BF955B5E}"/>
              </a:ext>
            </a:extLst>
          </p:cNvPr>
          <p:cNvSpPr txBox="1">
            <a:spLocks/>
          </p:cNvSpPr>
          <p:nvPr/>
        </p:nvSpPr>
        <p:spPr>
          <a:xfrm>
            <a:off x="571500" y="1731764"/>
            <a:ext cx="6646164" cy="47144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zh-CN" altLang="en-US" sz="2800" dirty="0">
                <a:solidFill>
                  <a:srgbClr val="C00000"/>
                </a:solidFill>
              </a:rPr>
              <a:t>散点图</a:t>
            </a:r>
            <a:r>
              <a:rPr lang="zh-CN" altLang="en-US" sz="2800" dirty="0">
                <a:solidFill>
                  <a:schemeClr val="tx2"/>
                </a:solidFill>
              </a:rPr>
              <a:t>适用于三维数据集，但是其中只有两个维度需要比较。为了识别第三个维度，可以为每个点加上文字标识或不同的颜色。</a:t>
            </a:r>
            <a:endParaRPr lang="en-US" altLang="zh-CN" sz="2800" dirty="0">
              <a:solidFill>
                <a:schemeClr val="tx2"/>
              </a:solidFill>
            </a:endParaRPr>
          </a:p>
          <a:p>
            <a:pPr lvl="1">
              <a:lnSpc>
                <a:spcPct val="110000"/>
              </a:lnSpc>
            </a:pPr>
            <a:r>
              <a:rPr lang="zh-CN" altLang="en-US" sz="2400" dirty="0">
                <a:solidFill>
                  <a:schemeClr val="tx2"/>
                </a:solidFill>
              </a:rPr>
              <a:t>适用场景：散点图适用于三维数据集，但是其中只有两个维度需要比较；</a:t>
            </a:r>
          </a:p>
          <a:p>
            <a:pPr lvl="1">
              <a:lnSpc>
                <a:spcPct val="110000"/>
              </a:lnSpc>
            </a:pPr>
            <a:r>
              <a:rPr lang="zh-CN" altLang="en-US" sz="2400" dirty="0">
                <a:solidFill>
                  <a:schemeClr val="tx2"/>
                </a:solidFill>
              </a:rPr>
              <a:t>一般情况下，为了识别第三个维度，可以为每个点加上文字标示，或者不同的颜色；</a:t>
            </a:r>
          </a:p>
          <a:p>
            <a:pPr lvl="1">
              <a:lnSpc>
                <a:spcPct val="110000"/>
              </a:lnSpc>
            </a:pPr>
            <a:r>
              <a:rPr lang="zh-CN" altLang="en-US" sz="2400" dirty="0">
                <a:solidFill>
                  <a:schemeClr val="tx2"/>
                </a:solidFill>
              </a:rPr>
              <a:t>散点图可以分析坐标点的分布情况，判断两个变量之间的关联或分布趋势。</a:t>
            </a:r>
            <a:endParaRPr lang="en-US" altLang="zh-CN" sz="2400" dirty="0">
              <a:solidFill>
                <a:schemeClr val="tx2"/>
              </a:solidFill>
            </a:endParaRPr>
          </a:p>
          <a:p>
            <a:pPr>
              <a:lnSpc>
                <a:spcPct val="110000"/>
              </a:lnSpc>
            </a:pPr>
            <a:endParaRPr lang="zh-CN" altLang="en-US" sz="2800" dirty="0">
              <a:solidFill>
                <a:schemeClr val="tx2"/>
              </a:solidFill>
            </a:endParaRPr>
          </a:p>
        </p:txBody>
      </p:sp>
      <p:pic>
        <p:nvPicPr>
          <p:cNvPr id="5" name="Picture 2">
            <a:extLst>
              <a:ext uri="{FF2B5EF4-FFF2-40B4-BE49-F238E27FC236}">
                <a16:creationId xmlns:a16="http://schemas.microsoft.com/office/drawing/2014/main" id="{257894D0-F36C-48B3-914A-546DC291E82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6502" y="1731764"/>
            <a:ext cx="4161298" cy="3513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53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内容占位符 2">
            <a:extLst>
              <a:ext uri="{FF2B5EF4-FFF2-40B4-BE49-F238E27FC236}">
                <a16:creationId xmlns:a16="http://schemas.microsoft.com/office/drawing/2014/main" id="{06287D5A-80E9-4E4F-BBE6-AF16BF955B5E}"/>
              </a:ext>
            </a:extLst>
          </p:cNvPr>
          <p:cNvSpPr txBox="1">
            <a:spLocks/>
          </p:cNvSpPr>
          <p:nvPr/>
        </p:nvSpPr>
        <p:spPr>
          <a:xfrm>
            <a:off x="571500" y="1731764"/>
            <a:ext cx="6646164" cy="47144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dirty="0">
                <a:solidFill>
                  <a:srgbClr val="C00000"/>
                </a:solidFill>
              </a:rPr>
              <a:t>气泡图</a:t>
            </a:r>
            <a:r>
              <a:rPr lang="zh-CN" altLang="en-US" sz="2800" dirty="0">
                <a:solidFill>
                  <a:schemeClr val="tx2"/>
                </a:solidFill>
              </a:rPr>
              <a:t>是散点图的变体，在气泡图中，三个维度都是可变化的量；</a:t>
            </a:r>
          </a:p>
          <a:p>
            <a:r>
              <a:rPr lang="zh-CN" altLang="en-US" sz="2800" dirty="0">
                <a:solidFill>
                  <a:schemeClr val="tx2"/>
                </a:solidFill>
              </a:rPr>
              <a:t>气泡图将散点图的数据点变为气泡，通过气泡的面积大小反应第三维度变量值，面积越大表示强度越大（因为用户不善于判断面积大小，所以气泡图只适用于不要求精确判断第三维的场合）；</a:t>
            </a:r>
            <a:endParaRPr lang="en-US" altLang="zh-CN" sz="2800" dirty="0">
              <a:solidFill>
                <a:schemeClr val="tx2"/>
              </a:solidFill>
            </a:endParaRPr>
          </a:p>
          <a:p>
            <a:r>
              <a:rPr lang="zh-CN" altLang="en-US" sz="2800" dirty="0">
                <a:solidFill>
                  <a:schemeClr val="tx2"/>
                </a:solidFill>
              </a:rPr>
              <a:t>如果数据有三个维度，并且每个维度都包含一组数值，则可以使用气泡图来代替散点图。</a:t>
            </a:r>
          </a:p>
        </p:txBody>
      </p:sp>
      <p:pic>
        <p:nvPicPr>
          <p:cNvPr id="2" name="图片 1">
            <a:extLst>
              <a:ext uri="{FF2B5EF4-FFF2-40B4-BE49-F238E27FC236}">
                <a16:creationId xmlns:a16="http://schemas.microsoft.com/office/drawing/2014/main" id="{7E987A4B-9B92-4FDC-970C-09D38578237F}"/>
              </a:ext>
            </a:extLst>
          </p:cNvPr>
          <p:cNvPicPr>
            <a:picLocks noChangeAspect="1"/>
          </p:cNvPicPr>
          <p:nvPr/>
        </p:nvPicPr>
        <p:blipFill>
          <a:blip r:embed="rId7" cstate="print"/>
          <a:stretch>
            <a:fillRect/>
          </a:stretch>
        </p:blipFill>
        <p:spPr>
          <a:xfrm>
            <a:off x="8348155" y="1604345"/>
            <a:ext cx="3052189" cy="3649310"/>
          </a:xfrm>
          <a:prstGeom prst="rect">
            <a:avLst/>
          </a:prstGeom>
        </p:spPr>
      </p:pic>
    </p:spTree>
    <p:extLst>
      <p:ext uri="{BB962C8B-B14F-4D97-AF65-F5344CB8AC3E}">
        <p14:creationId xmlns:p14="http://schemas.microsoft.com/office/powerpoint/2010/main" val="1561664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内容占位符 2">
            <a:extLst>
              <a:ext uri="{FF2B5EF4-FFF2-40B4-BE49-F238E27FC236}">
                <a16:creationId xmlns:a16="http://schemas.microsoft.com/office/drawing/2014/main" id="{06287D5A-80E9-4E4F-BBE6-AF16BF955B5E}"/>
              </a:ext>
            </a:extLst>
          </p:cNvPr>
          <p:cNvSpPr txBox="1">
            <a:spLocks/>
          </p:cNvSpPr>
          <p:nvPr/>
        </p:nvSpPr>
        <p:spPr>
          <a:xfrm>
            <a:off x="571500" y="1731764"/>
            <a:ext cx="6646164" cy="47144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zh-CN" altLang="en-US" sz="2800" dirty="0">
                <a:solidFill>
                  <a:srgbClr val="C00000"/>
                </a:solidFill>
              </a:rPr>
              <a:t>雷达图</a:t>
            </a:r>
            <a:r>
              <a:rPr lang="zh-CN" altLang="en-US" sz="2800" dirty="0">
                <a:solidFill>
                  <a:schemeClr val="tx2"/>
                </a:solidFill>
              </a:rPr>
              <a:t>也称为蜘蛛图、星状图，是一种以二维形式展示多维数据的图形，雷达图从中心点出发辐射出多条坐标轴，数据在每一维度的数值都占用了一条坐标轴，并和相邻坐标轴上的数据点连接起来，形成一个不规则多边形。整个图形形似蜘蛛网，因此得名。</a:t>
            </a:r>
          </a:p>
        </p:txBody>
      </p:sp>
      <p:pic>
        <p:nvPicPr>
          <p:cNvPr id="5" name="图片 4">
            <a:extLst>
              <a:ext uri="{FF2B5EF4-FFF2-40B4-BE49-F238E27FC236}">
                <a16:creationId xmlns:a16="http://schemas.microsoft.com/office/drawing/2014/main" id="{3574CA18-2C86-4054-94FD-3EDC7AB6095C}"/>
              </a:ext>
            </a:extLst>
          </p:cNvPr>
          <p:cNvPicPr>
            <a:picLocks noChangeAspect="1"/>
          </p:cNvPicPr>
          <p:nvPr/>
        </p:nvPicPr>
        <p:blipFill>
          <a:blip r:embed="rId7" cstate="print"/>
          <a:stretch>
            <a:fillRect/>
          </a:stretch>
        </p:blipFill>
        <p:spPr>
          <a:xfrm>
            <a:off x="8170259" y="1835737"/>
            <a:ext cx="3450241" cy="3186526"/>
          </a:xfrm>
          <a:prstGeom prst="rect">
            <a:avLst/>
          </a:prstGeom>
        </p:spPr>
      </p:pic>
    </p:spTree>
    <p:extLst>
      <p:ext uri="{BB962C8B-B14F-4D97-AF65-F5344CB8AC3E}">
        <p14:creationId xmlns:p14="http://schemas.microsoft.com/office/powerpoint/2010/main" val="2482632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内容占位符 2">
            <a:extLst>
              <a:ext uri="{FF2B5EF4-FFF2-40B4-BE49-F238E27FC236}">
                <a16:creationId xmlns:a16="http://schemas.microsoft.com/office/drawing/2014/main" id="{06287D5A-80E9-4E4F-BBE6-AF16BF955B5E}"/>
              </a:ext>
            </a:extLst>
          </p:cNvPr>
          <p:cNvSpPr txBox="1">
            <a:spLocks/>
          </p:cNvSpPr>
          <p:nvPr/>
        </p:nvSpPr>
        <p:spPr>
          <a:xfrm>
            <a:off x="571500" y="1731764"/>
            <a:ext cx="11291118" cy="29499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dirty="0">
                <a:solidFill>
                  <a:schemeClr val="tx2"/>
                </a:solidFill>
              </a:rPr>
              <a:t>适用场景：雷达图适用于多维数据（一般四维以上），而且每个维度可以排序：</a:t>
            </a:r>
          </a:p>
          <a:p>
            <a:pPr lvl="1"/>
            <a:r>
              <a:rPr lang="zh-CN" altLang="en-US" sz="2000" dirty="0">
                <a:solidFill>
                  <a:schemeClr val="tx2"/>
                </a:solidFill>
              </a:rPr>
              <a:t>不同数值单位可以不同，但需要按照同样比例进行分布；</a:t>
            </a:r>
            <a:endParaRPr lang="en-US" altLang="zh-CN" sz="2000" dirty="0">
              <a:solidFill>
                <a:schemeClr val="tx2"/>
              </a:solidFill>
            </a:endParaRPr>
          </a:p>
          <a:p>
            <a:pPr lvl="1"/>
            <a:r>
              <a:rPr lang="zh-CN" altLang="en-US" sz="2000" dirty="0">
                <a:solidFill>
                  <a:schemeClr val="tx2"/>
                </a:solidFill>
              </a:rPr>
              <a:t>雷达图可以对两组变量进行多种项目的对比，常用于多想指标的全面分析，尤其适用于对多属性体系结构描述的对象作出全局性、整体性评价；</a:t>
            </a:r>
          </a:p>
          <a:p>
            <a:pPr lvl="1"/>
            <a:r>
              <a:rPr lang="zh-CN" altLang="en-US" sz="2000" dirty="0">
                <a:solidFill>
                  <a:schemeClr val="tx2"/>
                </a:solidFill>
              </a:rPr>
              <a:t>雷达图的重要特点是直观，从雷达图可以直观地看出评价对象的状况，因而可以直接用雷达图进行定性评价。</a:t>
            </a:r>
          </a:p>
        </p:txBody>
      </p:sp>
      <p:pic>
        <p:nvPicPr>
          <p:cNvPr id="2" name="图片 1">
            <a:extLst>
              <a:ext uri="{FF2B5EF4-FFF2-40B4-BE49-F238E27FC236}">
                <a16:creationId xmlns:a16="http://schemas.microsoft.com/office/drawing/2014/main" id="{0F9C9CEF-1A4D-4BF1-8F9F-16521E37B2F6}"/>
              </a:ext>
            </a:extLst>
          </p:cNvPr>
          <p:cNvPicPr>
            <a:picLocks noChangeAspect="1"/>
          </p:cNvPicPr>
          <p:nvPr/>
        </p:nvPicPr>
        <p:blipFill>
          <a:blip r:embed="rId7" cstate="print"/>
          <a:srcRect r="15224"/>
          <a:stretch>
            <a:fillRect/>
          </a:stretch>
        </p:blipFill>
        <p:spPr>
          <a:xfrm>
            <a:off x="888295" y="5175748"/>
            <a:ext cx="3628073" cy="1270436"/>
          </a:xfrm>
          <a:prstGeom prst="rect">
            <a:avLst/>
          </a:prstGeom>
        </p:spPr>
      </p:pic>
      <p:pic>
        <p:nvPicPr>
          <p:cNvPr id="7" name="图片 6">
            <a:extLst>
              <a:ext uri="{FF2B5EF4-FFF2-40B4-BE49-F238E27FC236}">
                <a16:creationId xmlns:a16="http://schemas.microsoft.com/office/drawing/2014/main" id="{BB192562-6B12-46D7-BDB6-68BB2D010FA0}"/>
              </a:ext>
            </a:extLst>
          </p:cNvPr>
          <p:cNvPicPr>
            <a:picLocks noChangeAspect="1"/>
          </p:cNvPicPr>
          <p:nvPr/>
        </p:nvPicPr>
        <p:blipFill>
          <a:blip r:embed="rId8" cstate="print"/>
          <a:srcRect t="3210" b="3191"/>
          <a:stretch>
            <a:fillRect/>
          </a:stretch>
        </p:blipFill>
        <p:spPr>
          <a:xfrm>
            <a:off x="4906277" y="4622300"/>
            <a:ext cx="2202379" cy="1838017"/>
          </a:xfrm>
          <a:prstGeom prst="rect">
            <a:avLst/>
          </a:prstGeom>
        </p:spPr>
      </p:pic>
    </p:spTree>
    <p:extLst>
      <p:ext uri="{BB962C8B-B14F-4D97-AF65-F5344CB8AC3E}">
        <p14:creationId xmlns:p14="http://schemas.microsoft.com/office/powerpoint/2010/main" val="3673188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表格 4">
            <a:extLst>
              <a:ext uri="{FF2B5EF4-FFF2-40B4-BE49-F238E27FC236}">
                <a16:creationId xmlns:a16="http://schemas.microsoft.com/office/drawing/2014/main" id="{6924DB13-C3EA-411C-B7AB-7FA120D60089}"/>
              </a:ext>
            </a:extLst>
          </p:cNvPr>
          <p:cNvGraphicFramePr/>
          <p:nvPr>
            <p:extLst>
              <p:ext uri="{D42A27DB-BD31-4B8C-83A1-F6EECF244321}">
                <p14:modId xmlns:p14="http://schemas.microsoft.com/office/powerpoint/2010/main" val="2459544402"/>
              </p:ext>
            </p:extLst>
          </p:nvPr>
        </p:nvGraphicFramePr>
        <p:xfrm>
          <a:off x="2325211" y="1766666"/>
          <a:ext cx="7549039" cy="3573780"/>
        </p:xfrm>
        <a:graphic>
          <a:graphicData uri="http://schemas.openxmlformats.org/drawingml/2006/table">
            <a:tbl>
              <a:tblPr firstRow="1" bandRow="1">
                <a:tableStyleId>{5C22544A-7EE6-4342-B048-85BDC9FD1C3A}</a:tableStyleId>
              </a:tblPr>
              <a:tblGrid>
                <a:gridCol w="210219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3574639">
                  <a:extLst>
                    <a:ext uri="{9D8B030D-6E8A-4147-A177-3AD203B41FA5}">
                      <a16:colId xmlns:a16="http://schemas.microsoft.com/office/drawing/2014/main" val="20002"/>
                    </a:ext>
                  </a:extLst>
                </a:gridCol>
              </a:tblGrid>
              <a:tr h="510540">
                <a:tc>
                  <a:txBody>
                    <a:bodyPr/>
                    <a:lstStyle/>
                    <a:p>
                      <a:pPr algn="ctr">
                        <a:buNone/>
                      </a:pPr>
                      <a:r>
                        <a:rPr lang="zh-CN" altLang="en-US" dirty="0">
                          <a:latin typeface="+mj-lt"/>
                          <a:ea typeface="黑体" pitchFamily="49" charset="-122"/>
                        </a:rPr>
                        <a:t>图表</a:t>
                      </a:r>
                    </a:p>
                  </a:txBody>
                  <a:tcPr marL="68580" marR="68580" anchor="ctr"/>
                </a:tc>
                <a:tc>
                  <a:txBody>
                    <a:bodyPr/>
                    <a:lstStyle/>
                    <a:p>
                      <a:pPr algn="ctr">
                        <a:buNone/>
                      </a:pPr>
                      <a:r>
                        <a:rPr lang="zh-CN" altLang="en-US" dirty="0">
                          <a:latin typeface="+mj-lt"/>
                          <a:ea typeface="黑体" pitchFamily="49" charset="-122"/>
                        </a:rPr>
                        <a:t>维度</a:t>
                      </a:r>
                    </a:p>
                  </a:txBody>
                  <a:tcPr marL="68580" marR="68580" anchor="ctr"/>
                </a:tc>
                <a:tc>
                  <a:txBody>
                    <a:bodyPr/>
                    <a:lstStyle/>
                    <a:p>
                      <a:pPr algn="ctr">
                        <a:buNone/>
                      </a:pPr>
                      <a:r>
                        <a:rPr lang="zh-CN" altLang="en-US">
                          <a:latin typeface="+mj-lt"/>
                          <a:ea typeface="黑体" pitchFamily="49" charset="-122"/>
                        </a:rPr>
                        <a:t>注意</a:t>
                      </a:r>
                    </a:p>
                  </a:txBody>
                  <a:tcPr marL="68580" marR="68580" anchor="ctr"/>
                </a:tc>
                <a:extLst>
                  <a:ext uri="{0D108BD9-81ED-4DB2-BD59-A6C34878D82A}">
                    <a16:rowId xmlns:a16="http://schemas.microsoft.com/office/drawing/2014/main" val="10000"/>
                  </a:ext>
                </a:extLst>
              </a:tr>
              <a:tr h="510540">
                <a:tc>
                  <a:txBody>
                    <a:bodyPr/>
                    <a:lstStyle/>
                    <a:p>
                      <a:pPr algn="ctr">
                        <a:buNone/>
                      </a:pPr>
                      <a:r>
                        <a:rPr lang="zh-CN" altLang="en-US">
                          <a:latin typeface="+mj-lt"/>
                          <a:ea typeface="黑体" pitchFamily="49" charset="-122"/>
                        </a:rPr>
                        <a:t>柱状图</a:t>
                      </a:r>
                    </a:p>
                  </a:txBody>
                  <a:tcPr marL="68580" marR="68580" anchor="ctr"/>
                </a:tc>
                <a:tc>
                  <a:txBody>
                    <a:bodyPr/>
                    <a:lstStyle/>
                    <a:p>
                      <a:pPr algn="ctr">
                        <a:buNone/>
                      </a:pPr>
                      <a:r>
                        <a:rPr lang="zh-CN" altLang="en-US">
                          <a:latin typeface="+mj-lt"/>
                          <a:ea typeface="黑体" pitchFamily="49" charset="-122"/>
                        </a:rPr>
                        <a:t>二维</a:t>
                      </a:r>
                    </a:p>
                  </a:txBody>
                  <a:tcPr marL="68580" marR="68580" anchor="ctr"/>
                </a:tc>
                <a:tc>
                  <a:txBody>
                    <a:bodyPr/>
                    <a:lstStyle/>
                    <a:p>
                      <a:pPr algn="ctr">
                        <a:buNone/>
                      </a:pPr>
                      <a:r>
                        <a:rPr lang="zh-CN" altLang="en-US">
                          <a:latin typeface="+mj-lt"/>
                          <a:ea typeface="黑体" pitchFamily="49" charset="-122"/>
                        </a:rPr>
                        <a:t>只能比较其中一维</a:t>
                      </a:r>
                    </a:p>
                  </a:txBody>
                  <a:tcPr marL="68580" marR="68580" anchor="ctr"/>
                </a:tc>
                <a:extLst>
                  <a:ext uri="{0D108BD9-81ED-4DB2-BD59-A6C34878D82A}">
                    <a16:rowId xmlns:a16="http://schemas.microsoft.com/office/drawing/2014/main" val="10001"/>
                  </a:ext>
                </a:extLst>
              </a:tr>
              <a:tr h="510540">
                <a:tc>
                  <a:txBody>
                    <a:bodyPr/>
                    <a:lstStyle/>
                    <a:p>
                      <a:pPr algn="ctr">
                        <a:buNone/>
                      </a:pPr>
                      <a:r>
                        <a:rPr lang="zh-CN" altLang="en-US">
                          <a:latin typeface="+mj-lt"/>
                          <a:ea typeface="黑体" pitchFamily="49" charset="-122"/>
                        </a:rPr>
                        <a:t>折线图</a:t>
                      </a:r>
                    </a:p>
                  </a:txBody>
                  <a:tcPr marL="68580" marR="68580" anchor="ctr"/>
                </a:tc>
                <a:tc>
                  <a:txBody>
                    <a:bodyPr/>
                    <a:lstStyle/>
                    <a:p>
                      <a:pPr algn="ctr">
                        <a:buNone/>
                      </a:pPr>
                      <a:r>
                        <a:rPr lang="zh-CN" altLang="en-US">
                          <a:latin typeface="+mj-lt"/>
                          <a:ea typeface="黑体" pitchFamily="49" charset="-122"/>
                        </a:rPr>
                        <a:t>二维</a:t>
                      </a:r>
                    </a:p>
                  </a:txBody>
                  <a:tcPr marL="68580" marR="68580" anchor="ctr"/>
                </a:tc>
                <a:tc>
                  <a:txBody>
                    <a:bodyPr/>
                    <a:lstStyle/>
                    <a:p>
                      <a:pPr algn="ctr">
                        <a:buNone/>
                      </a:pPr>
                      <a:r>
                        <a:rPr lang="zh-CN" altLang="en-US">
                          <a:latin typeface="+mj-lt"/>
                          <a:ea typeface="黑体" pitchFamily="49" charset="-122"/>
                        </a:rPr>
                        <a:t>适用于较大的数据集</a:t>
                      </a:r>
                    </a:p>
                  </a:txBody>
                  <a:tcPr marL="68580" marR="68580" anchor="ctr"/>
                </a:tc>
                <a:extLst>
                  <a:ext uri="{0D108BD9-81ED-4DB2-BD59-A6C34878D82A}">
                    <a16:rowId xmlns:a16="http://schemas.microsoft.com/office/drawing/2014/main" val="10002"/>
                  </a:ext>
                </a:extLst>
              </a:tr>
              <a:tr h="510540">
                <a:tc>
                  <a:txBody>
                    <a:bodyPr/>
                    <a:lstStyle/>
                    <a:p>
                      <a:pPr algn="ctr">
                        <a:buNone/>
                      </a:pPr>
                      <a:r>
                        <a:rPr lang="zh-CN" altLang="en-US">
                          <a:latin typeface="+mj-lt"/>
                          <a:ea typeface="黑体" pitchFamily="49" charset="-122"/>
                        </a:rPr>
                        <a:t>饼图</a:t>
                      </a:r>
                    </a:p>
                  </a:txBody>
                  <a:tcPr marL="68580" marR="68580" anchor="ctr"/>
                </a:tc>
                <a:tc>
                  <a:txBody>
                    <a:bodyPr/>
                    <a:lstStyle/>
                    <a:p>
                      <a:pPr algn="ctr">
                        <a:buNone/>
                      </a:pPr>
                      <a:r>
                        <a:rPr lang="zh-CN" altLang="en-US">
                          <a:latin typeface="+mj-lt"/>
                          <a:ea typeface="黑体" pitchFamily="49" charset="-122"/>
                        </a:rPr>
                        <a:t>二维</a:t>
                      </a:r>
                    </a:p>
                  </a:txBody>
                  <a:tcPr marL="68580" marR="68580" anchor="ctr"/>
                </a:tc>
                <a:tc>
                  <a:txBody>
                    <a:bodyPr/>
                    <a:lstStyle/>
                    <a:p>
                      <a:pPr algn="ctr">
                        <a:buNone/>
                      </a:pPr>
                      <a:r>
                        <a:rPr lang="zh-CN" altLang="en-US">
                          <a:latin typeface="+mj-lt"/>
                          <a:ea typeface="黑体" pitchFamily="49" charset="-122"/>
                        </a:rPr>
                        <a:t>只适用反映部分与整体的关系</a:t>
                      </a:r>
                    </a:p>
                  </a:txBody>
                  <a:tcPr marL="68580" marR="68580" anchor="ctr"/>
                </a:tc>
                <a:extLst>
                  <a:ext uri="{0D108BD9-81ED-4DB2-BD59-A6C34878D82A}">
                    <a16:rowId xmlns:a16="http://schemas.microsoft.com/office/drawing/2014/main" val="10003"/>
                  </a:ext>
                </a:extLst>
              </a:tr>
              <a:tr h="510540">
                <a:tc>
                  <a:txBody>
                    <a:bodyPr/>
                    <a:lstStyle/>
                    <a:p>
                      <a:pPr algn="ctr">
                        <a:buNone/>
                      </a:pPr>
                      <a:r>
                        <a:rPr lang="zh-CN" altLang="en-US">
                          <a:latin typeface="+mj-lt"/>
                          <a:ea typeface="黑体" pitchFamily="49" charset="-122"/>
                        </a:rPr>
                        <a:t>散点图</a:t>
                      </a:r>
                    </a:p>
                  </a:txBody>
                  <a:tcPr marL="68580" marR="68580" anchor="ctr"/>
                </a:tc>
                <a:tc>
                  <a:txBody>
                    <a:bodyPr/>
                    <a:lstStyle/>
                    <a:p>
                      <a:pPr algn="ctr">
                        <a:buNone/>
                      </a:pPr>
                      <a:r>
                        <a:rPr lang="zh-CN" altLang="en-US">
                          <a:latin typeface="+mj-lt"/>
                          <a:ea typeface="黑体" pitchFamily="49" charset="-122"/>
                        </a:rPr>
                        <a:t>二维或三维</a:t>
                      </a:r>
                    </a:p>
                  </a:txBody>
                  <a:tcPr marL="68580" marR="68580" anchor="ctr"/>
                </a:tc>
                <a:tc>
                  <a:txBody>
                    <a:bodyPr/>
                    <a:lstStyle/>
                    <a:p>
                      <a:pPr algn="ctr">
                        <a:buNone/>
                      </a:pPr>
                      <a:r>
                        <a:rPr lang="zh-CN" altLang="en-US">
                          <a:latin typeface="+mj-lt"/>
                          <a:ea typeface="黑体" pitchFamily="49" charset="-122"/>
                        </a:rPr>
                        <a:t>有两个维度需要比较</a:t>
                      </a:r>
                    </a:p>
                  </a:txBody>
                  <a:tcPr marL="68580" marR="68580" anchor="ctr"/>
                </a:tc>
                <a:extLst>
                  <a:ext uri="{0D108BD9-81ED-4DB2-BD59-A6C34878D82A}">
                    <a16:rowId xmlns:a16="http://schemas.microsoft.com/office/drawing/2014/main" val="10004"/>
                  </a:ext>
                </a:extLst>
              </a:tr>
              <a:tr h="510540">
                <a:tc>
                  <a:txBody>
                    <a:bodyPr/>
                    <a:lstStyle/>
                    <a:p>
                      <a:pPr algn="ctr">
                        <a:buNone/>
                      </a:pPr>
                      <a:r>
                        <a:rPr lang="zh-CN" altLang="en-US">
                          <a:latin typeface="+mj-lt"/>
                          <a:ea typeface="黑体" pitchFamily="49" charset="-122"/>
                        </a:rPr>
                        <a:t>气泡图</a:t>
                      </a:r>
                    </a:p>
                  </a:txBody>
                  <a:tcPr marL="68580" marR="68580" anchor="ctr"/>
                </a:tc>
                <a:tc>
                  <a:txBody>
                    <a:bodyPr/>
                    <a:lstStyle/>
                    <a:p>
                      <a:pPr algn="ctr">
                        <a:buNone/>
                      </a:pPr>
                      <a:r>
                        <a:rPr lang="zh-CN" altLang="en-US">
                          <a:latin typeface="+mj-lt"/>
                          <a:ea typeface="黑体" pitchFamily="49" charset="-122"/>
                        </a:rPr>
                        <a:t>三维或四维</a:t>
                      </a:r>
                    </a:p>
                  </a:txBody>
                  <a:tcPr marL="68580" marR="68580" anchor="ctr"/>
                </a:tc>
                <a:tc>
                  <a:txBody>
                    <a:bodyPr/>
                    <a:lstStyle/>
                    <a:p>
                      <a:pPr algn="ctr">
                        <a:buNone/>
                      </a:pPr>
                      <a:r>
                        <a:rPr lang="zh-CN" altLang="en-US">
                          <a:latin typeface="+mj-lt"/>
                          <a:ea typeface="黑体" pitchFamily="49" charset="-122"/>
                        </a:rPr>
                        <a:t>其中只有两个维度能精准辨识</a:t>
                      </a:r>
                    </a:p>
                  </a:txBody>
                  <a:tcPr marL="68580" marR="68580" anchor="ctr"/>
                </a:tc>
                <a:extLst>
                  <a:ext uri="{0D108BD9-81ED-4DB2-BD59-A6C34878D82A}">
                    <a16:rowId xmlns:a16="http://schemas.microsoft.com/office/drawing/2014/main" val="10005"/>
                  </a:ext>
                </a:extLst>
              </a:tr>
              <a:tr h="510540">
                <a:tc>
                  <a:txBody>
                    <a:bodyPr/>
                    <a:lstStyle/>
                    <a:p>
                      <a:pPr algn="ctr">
                        <a:buNone/>
                      </a:pPr>
                      <a:r>
                        <a:rPr lang="zh-CN" altLang="en-US">
                          <a:latin typeface="+mj-lt"/>
                          <a:ea typeface="黑体" pitchFamily="49" charset="-122"/>
                        </a:rPr>
                        <a:t>雷达图</a:t>
                      </a:r>
                    </a:p>
                  </a:txBody>
                  <a:tcPr marL="68580" marR="68580" anchor="ctr"/>
                </a:tc>
                <a:tc>
                  <a:txBody>
                    <a:bodyPr/>
                    <a:lstStyle/>
                    <a:p>
                      <a:pPr algn="ctr">
                        <a:buNone/>
                      </a:pPr>
                      <a:r>
                        <a:rPr lang="zh-CN" altLang="en-US">
                          <a:latin typeface="+mj-lt"/>
                          <a:ea typeface="黑体" pitchFamily="49" charset="-122"/>
                        </a:rPr>
                        <a:t>四维以上</a:t>
                      </a:r>
                    </a:p>
                  </a:txBody>
                  <a:tcPr marL="68580" marR="68580" anchor="ctr"/>
                </a:tc>
                <a:tc>
                  <a:txBody>
                    <a:bodyPr/>
                    <a:lstStyle/>
                    <a:p>
                      <a:pPr algn="ctr">
                        <a:buNone/>
                      </a:pPr>
                      <a:r>
                        <a:rPr lang="zh-CN" altLang="en-US" dirty="0">
                          <a:latin typeface="+mj-lt"/>
                          <a:ea typeface="黑体" pitchFamily="49" charset="-122"/>
                        </a:rPr>
                        <a:t>需要添加文字说明</a:t>
                      </a:r>
                    </a:p>
                  </a:txBody>
                  <a:tcPr marL="68580" marR="6858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40879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什么是数据科学过程</a:t>
            </a:r>
          </a:p>
        </p:txBody>
      </p:sp>
      <p:sp>
        <p:nvSpPr>
          <p:cNvPr id="11" name="内容占位符 3">
            <a:extLst>
              <a:ext uri="{FF2B5EF4-FFF2-40B4-BE49-F238E27FC236}">
                <a16:creationId xmlns:a16="http://schemas.microsoft.com/office/drawing/2014/main" id="{671CEB31-6AC7-496E-8F6A-B051BDADFFF9}"/>
              </a:ext>
            </a:extLst>
          </p:cNvPr>
          <p:cNvSpPr txBox="1">
            <a:spLocks/>
          </p:cNvSpPr>
          <p:nvPr/>
        </p:nvSpPr>
        <p:spPr>
          <a:xfrm>
            <a:off x="571500" y="1066038"/>
            <a:ext cx="10913364" cy="5380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rgbClr val="C00000"/>
                </a:solidFill>
                <a:latin typeface="Calibri" panose="020F0502020204030204" pitchFamily="34" charset="0"/>
              </a:rPr>
              <a:t>National Academy of Sciences </a:t>
            </a:r>
            <a:r>
              <a:rPr lang="en-US" altLang="zh-CN" sz="2800" dirty="0">
                <a:latin typeface="Calibri" panose="020F0502020204030204" pitchFamily="34" charset="0"/>
              </a:rPr>
              <a:t>(NAS): Pipelines of processes that combine people, data, tools and systems to solve data centric problems.</a:t>
            </a:r>
          </a:p>
          <a:p>
            <a:pPr lvl="1">
              <a:lnSpc>
                <a:spcPct val="120000"/>
              </a:lnSpc>
            </a:pPr>
            <a:r>
              <a:rPr lang="en-US" altLang="zh-CN" sz="2400" dirty="0">
                <a:latin typeface="Calibri" panose="020F0502020204030204" pitchFamily="34" charset="0"/>
              </a:rPr>
              <a:t>formulating good questions</a:t>
            </a:r>
          </a:p>
          <a:p>
            <a:pPr lvl="1">
              <a:lnSpc>
                <a:spcPct val="120000"/>
              </a:lnSpc>
            </a:pPr>
            <a:r>
              <a:rPr lang="en-US" altLang="zh-CN" sz="2400" dirty="0">
                <a:latin typeface="Calibri" panose="020F0502020204030204" pitchFamily="34" charset="0"/>
              </a:rPr>
              <a:t>preparing available data</a:t>
            </a:r>
          </a:p>
          <a:p>
            <a:pPr lvl="1">
              <a:lnSpc>
                <a:spcPct val="120000"/>
              </a:lnSpc>
            </a:pPr>
            <a:r>
              <a:rPr lang="en-US" altLang="zh-CN" sz="2400" dirty="0">
                <a:latin typeface="Calibri" panose="020F0502020204030204" pitchFamily="34" charset="0"/>
              </a:rPr>
              <a:t>choosing a set of tools and systems</a:t>
            </a:r>
          </a:p>
          <a:p>
            <a:pPr lvl="1">
              <a:lnSpc>
                <a:spcPct val="120000"/>
              </a:lnSpc>
            </a:pPr>
            <a:r>
              <a:rPr lang="en-US" altLang="zh-CN" sz="2400" dirty="0">
                <a:latin typeface="Calibri" panose="020F0502020204030204" pitchFamily="34" charset="0"/>
              </a:rPr>
              <a:t>undertaking analyses in a reproducible manner</a:t>
            </a:r>
          </a:p>
          <a:p>
            <a:pPr lvl="1">
              <a:lnSpc>
                <a:spcPct val="120000"/>
              </a:lnSpc>
            </a:pPr>
            <a:r>
              <a:rPr lang="en-US" altLang="zh-CN" sz="2400" dirty="0">
                <a:latin typeface="Calibri" panose="020F0502020204030204" pitchFamily="34" charset="0"/>
              </a:rPr>
              <a:t>assessing analytic methods</a:t>
            </a:r>
          </a:p>
          <a:p>
            <a:pPr lvl="1">
              <a:lnSpc>
                <a:spcPct val="120000"/>
              </a:lnSpc>
            </a:pPr>
            <a:r>
              <a:rPr lang="en-US" altLang="zh-CN" sz="2400" dirty="0">
                <a:latin typeface="Calibri" panose="020F0502020204030204" pitchFamily="34" charset="0"/>
              </a:rPr>
              <a:t>drawing appropriate conclusions</a:t>
            </a:r>
          </a:p>
          <a:p>
            <a:pPr lvl="1">
              <a:lnSpc>
                <a:spcPct val="120000"/>
              </a:lnSpc>
            </a:pPr>
            <a:r>
              <a:rPr lang="en-US" altLang="zh-CN" sz="2400" dirty="0">
                <a:latin typeface="Calibri" panose="020F0502020204030204" pitchFamily="34" charset="0"/>
              </a:rPr>
              <a:t>communicating results</a:t>
            </a:r>
          </a:p>
        </p:txBody>
      </p:sp>
    </p:spTree>
    <p:extLst>
      <p:ext uri="{BB962C8B-B14F-4D97-AF65-F5344CB8AC3E}">
        <p14:creationId xmlns:p14="http://schemas.microsoft.com/office/powerpoint/2010/main" val="351143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extLst>
              <p:ext uri="{D42A27DB-BD31-4B8C-83A1-F6EECF244321}">
                <p14:modId xmlns:p14="http://schemas.microsoft.com/office/powerpoint/2010/main" val="2130135864"/>
              </p:ext>
            </p:extLst>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内容占位符 2">
            <a:extLst>
              <a:ext uri="{FF2B5EF4-FFF2-40B4-BE49-F238E27FC236}">
                <a16:creationId xmlns:a16="http://schemas.microsoft.com/office/drawing/2014/main" id="{F8A46890-0B49-4982-A480-039C5F65851E}"/>
              </a:ext>
            </a:extLst>
          </p:cNvPr>
          <p:cNvSpPr txBox="1">
            <a:spLocks/>
          </p:cNvSpPr>
          <p:nvPr/>
        </p:nvSpPr>
        <p:spPr>
          <a:xfrm>
            <a:off x="691896" y="1657000"/>
            <a:ext cx="10808208" cy="48191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a:ln>
                  <a:noFill/>
                </a:ln>
                <a:solidFill>
                  <a:schemeClr val="tx2"/>
                </a:solidFill>
                <a:effectLst/>
                <a:uLnTx/>
                <a:uFillTx/>
                <a:latin typeface="Calibri"/>
                <a:ea typeface="黑体" pitchFamily="49" charset="-122"/>
                <a:cs typeface="+mn-cs"/>
              </a:rPr>
              <a:t>几种常见的数据建模技术：</a:t>
            </a:r>
            <a:endParaRPr kumimoji="0" lang="en-US" altLang="zh-CN" sz="2400" b="0" i="0" u="none" strike="noStrike" kern="1200" cap="none" spc="0" normalizeH="0" baseline="0" noProof="0">
              <a:ln>
                <a:noFill/>
              </a:ln>
              <a:solidFill>
                <a:schemeClr val="tx2"/>
              </a:solidFill>
              <a:effectLst/>
              <a:uLnTx/>
              <a:uFillTx/>
              <a:latin typeface="Calibri"/>
              <a:ea typeface="黑体" pitchFamily="49" charset="-122"/>
              <a:cs typeface="+mn-cs"/>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a:ln>
                  <a:noFill/>
                </a:ln>
                <a:solidFill>
                  <a:schemeClr val="tx2"/>
                </a:solidFill>
                <a:effectLst/>
                <a:uLnTx/>
                <a:uFillTx/>
                <a:latin typeface="Calibri"/>
                <a:ea typeface="黑体" pitchFamily="49" charset="-122"/>
                <a:cs typeface="+mn-cs"/>
              </a:rPr>
              <a:t>统计模型</a:t>
            </a:r>
            <a:endParaRPr kumimoji="0" lang="en-US" altLang="zh-CN" sz="2000" b="0" i="0" u="none" strike="noStrike" kern="1200" cap="none" spc="0" normalizeH="0" baseline="0" noProof="0">
              <a:ln>
                <a:noFill/>
              </a:ln>
              <a:solidFill>
                <a:schemeClr val="tx2"/>
              </a:solidFill>
              <a:effectLst/>
              <a:uLnTx/>
              <a:uFillTx/>
              <a:latin typeface="Calibri"/>
              <a:ea typeface="黑体" pitchFamily="49" charset="-122"/>
              <a:cs typeface="+mn-cs"/>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a:ln>
                  <a:noFill/>
                </a:ln>
                <a:solidFill>
                  <a:schemeClr val="tx2"/>
                </a:solidFill>
                <a:effectLst/>
                <a:uLnTx/>
                <a:uFillTx/>
                <a:latin typeface="Calibri"/>
                <a:ea typeface="黑体" pitchFamily="49" charset="-122"/>
                <a:cs typeface="+mn-cs"/>
              </a:rPr>
              <a:t>机器学习模型</a:t>
            </a:r>
            <a:endParaRPr kumimoji="0" lang="en-US" altLang="zh-CN" sz="2000" b="0" i="0" u="none" strike="noStrike" kern="1200" cap="none" spc="0" normalizeH="0" baseline="0" noProof="0">
              <a:ln>
                <a:noFill/>
              </a:ln>
              <a:solidFill>
                <a:schemeClr val="tx2"/>
              </a:solidFill>
              <a:effectLst/>
              <a:uLnTx/>
              <a:uFillTx/>
              <a:latin typeface="Calibri"/>
              <a:ea typeface="黑体" pitchFamily="49" charset="-122"/>
              <a:cs typeface="+mn-cs"/>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a:ln>
                  <a:noFill/>
                </a:ln>
                <a:solidFill>
                  <a:schemeClr val="tx2"/>
                </a:solidFill>
                <a:effectLst/>
                <a:uLnTx/>
                <a:uFillTx/>
                <a:latin typeface="Calibri"/>
                <a:ea typeface="黑体" pitchFamily="49" charset="-122"/>
                <a:cs typeface="+mn-cs"/>
              </a:rPr>
              <a:t>数据挖掘模型</a:t>
            </a:r>
          </a:p>
          <a:p>
            <a:pPr marL="342900" marR="0" lvl="0" indent="-3429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a:ln>
                  <a:noFill/>
                </a:ln>
                <a:solidFill>
                  <a:schemeClr val="tx2"/>
                </a:solidFill>
                <a:effectLst/>
                <a:uLnTx/>
                <a:uFillTx/>
                <a:latin typeface="Calibri"/>
                <a:ea typeface="黑体" pitchFamily="49" charset="-122"/>
                <a:cs typeface="+mn-cs"/>
              </a:rPr>
              <a:t>模型是一个迭代的过程，建立模型的方式取决于使用经典统计学还是流行的机器学习等技术，无论哪种方式，大多数模型构建包括以下步骤：</a:t>
            </a:r>
            <a:endParaRPr kumimoji="0" lang="en-US" altLang="zh-CN" sz="2400" b="0" i="0" u="none" strike="noStrike" kern="1200" cap="none" spc="0" normalizeH="0" baseline="0" noProof="0">
              <a:ln>
                <a:noFill/>
              </a:ln>
              <a:solidFill>
                <a:schemeClr val="tx2"/>
              </a:solidFill>
              <a:effectLst/>
              <a:uLnTx/>
              <a:uFillTx/>
              <a:latin typeface="Calibri"/>
              <a:ea typeface="黑体" pitchFamily="49" charset="-122"/>
              <a:cs typeface="+mn-cs"/>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a:ln>
                  <a:noFill/>
                </a:ln>
                <a:solidFill>
                  <a:schemeClr val="tx2"/>
                </a:solidFill>
                <a:effectLst/>
                <a:uLnTx/>
                <a:uFillTx/>
                <a:latin typeface="Calibri"/>
                <a:ea typeface="黑体" pitchFamily="49" charset="-122"/>
                <a:cs typeface="+mn-cs"/>
              </a:rPr>
              <a:t>选择模型技术和变量</a:t>
            </a:r>
            <a:endParaRPr kumimoji="0" lang="en-US" altLang="zh-CN" sz="2000" b="0" i="0" u="none" strike="noStrike" kern="1200" cap="none" spc="0" normalizeH="0" baseline="0" noProof="0">
              <a:ln>
                <a:noFill/>
              </a:ln>
              <a:solidFill>
                <a:schemeClr val="tx2"/>
              </a:solidFill>
              <a:effectLst/>
              <a:uLnTx/>
              <a:uFillTx/>
              <a:latin typeface="Calibri"/>
              <a:ea typeface="黑体" pitchFamily="49" charset="-122"/>
              <a:cs typeface="+mn-cs"/>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a:ln>
                  <a:noFill/>
                </a:ln>
                <a:solidFill>
                  <a:schemeClr val="tx2"/>
                </a:solidFill>
                <a:effectLst/>
                <a:uLnTx/>
                <a:uFillTx/>
                <a:latin typeface="Calibri"/>
                <a:ea typeface="黑体" pitchFamily="49" charset="-122"/>
                <a:cs typeface="+mn-cs"/>
              </a:rPr>
              <a:t>执行模型</a:t>
            </a:r>
            <a:endParaRPr kumimoji="0" lang="en-US" altLang="zh-CN" sz="2000" b="0" i="0" u="none" strike="noStrike" kern="1200" cap="none" spc="0" normalizeH="0" baseline="0" noProof="0">
              <a:ln>
                <a:noFill/>
              </a:ln>
              <a:solidFill>
                <a:schemeClr val="tx2"/>
              </a:solidFill>
              <a:effectLst/>
              <a:uLnTx/>
              <a:uFillTx/>
              <a:latin typeface="Calibri"/>
              <a:ea typeface="黑体" pitchFamily="49" charset="-122"/>
              <a:cs typeface="+mn-cs"/>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a:ln>
                  <a:noFill/>
                </a:ln>
                <a:solidFill>
                  <a:schemeClr val="tx2"/>
                </a:solidFill>
                <a:effectLst/>
                <a:uLnTx/>
                <a:uFillTx/>
                <a:latin typeface="Calibri"/>
                <a:ea typeface="黑体" pitchFamily="49" charset="-122"/>
                <a:cs typeface="+mn-cs"/>
              </a:rPr>
              <a:t>诊断和模型比较</a:t>
            </a:r>
            <a:endParaRPr kumimoji="0" lang="en-US" altLang="zh-CN" sz="2000" b="0" i="0" u="none" strike="noStrike" kern="1200" cap="none" spc="0" normalizeH="0" baseline="0" noProof="0" dirty="0">
              <a:ln>
                <a:noFill/>
              </a:ln>
              <a:solidFill>
                <a:schemeClr val="tx2"/>
              </a:solidFill>
              <a:effectLst/>
              <a:uLnTx/>
              <a:uFillTx/>
              <a:latin typeface="Calibri"/>
              <a:ea typeface="黑体" pitchFamily="49" charset="-122"/>
              <a:cs typeface="+mn-cs"/>
            </a:endParaRPr>
          </a:p>
        </p:txBody>
      </p:sp>
    </p:spTree>
    <p:extLst>
      <p:ext uri="{BB962C8B-B14F-4D97-AF65-F5344CB8AC3E}">
        <p14:creationId xmlns:p14="http://schemas.microsoft.com/office/powerpoint/2010/main" val="3975982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a:extLst>
              <a:ext uri="{FF2B5EF4-FFF2-40B4-BE49-F238E27FC236}">
                <a16:creationId xmlns:a16="http://schemas.microsoft.com/office/drawing/2014/main" id="{DC7C2F8F-60C1-45C5-965B-424E3F898E23}"/>
              </a:ext>
            </a:extLst>
          </p:cNvPr>
          <p:cNvSpPr txBox="1">
            <a:spLocks/>
          </p:cNvSpPr>
          <p:nvPr/>
        </p:nvSpPr>
        <p:spPr>
          <a:xfrm>
            <a:off x="571500" y="1542419"/>
            <a:ext cx="10693908" cy="511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a:ln>
                  <a:noFill/>
                </a:ln>
                <a:solidFill>
                  <a:schemeClr val="tx2"/>
                </a:solidFill>
                <a:effectLst/>
                <a:uLnTx/>
                <a:uFillTx/>
                <a:latin typeface="Calibri"/>
                <a:ea typeface="黑体" pitchFamily="49" charset="-122"/>
                <a:cs typeface="+mn-cs"/>
              </a:rPr>
              <a:t>利用线性回归拟合一条直线，同时最小化到每个点的距离</a:t>
            </a:r>
            <a:endParaRPr kumimoji="0" lang="zh-CN" altLang="en-US" sz="2400" b="0" i="0" u="none" strike="noStrike" kern="1200" cap="none" spc="0" normalizeH="0" baseline="0" noProof="0" dirty="0">
              <a:ln>
                <a:noFill/>
              </a:ln>
              <a:solidFill>
                <a:schemeClr val="tx2"/>
              </a:solidFill>
              <a:effectLst/>
              <a:uLnTx/>
              <a:uFillTx/>
              <a:latin typeface="Calibri"/>
              <a:ea typeface="黑体" pitchFamily="49" charset="-122"/>
              <a:cs typeface="+mn-cs"/>
            </a:endParaRPr>
          </a:p>
        </p:txBody>
      </p:sp>
      <p:sp>
        <p:nvSpPr>
          <p:cNvPr id="10" name="文本框 9">
            <a:extLst>
              <a:ext uri="{FF2B5EF4-FFF2-40B4-BE49-F238E27FC236}">
                <a16:creationId xmlns:a16="http://schemas.microsoft.com/office/drawing/2014/main" id="{B2B8DA98-21C4-4C4A-8A7B-479387D9CD47}"/>
              </a:ext>
            </a:extLst>
          </p:cNvPr>
          <p:cNvSpPr txBox="1"/>
          <p:nvPr/>
        </p:nvSpPr>
        <p:spPr>
          <a:xfrm>
            <a:off x="698754" y="5824359"/>
            <a:ext cx="6108192" cy="461665"/>
          </a:xfrm>
          <a:prstGeom prst="rect">
            <a:avLst/>
          </a:prstGeom>
          <a:noFill/>
        </p:spPr>
        <p:txBody>
          <a:bodyPr wrap="square">
            <a:spAutoFit/>
          </a:bodyPr>
          <a:lstStyle/>
          <a:p>
            <a:pPr algn="ctr"/>
            <a:r>
              <a:rPr lang="zh-CN" altLang="en-US" sz="2400" dirty="0">
                <a:solidFill>
                  <a:srgbClr val="C00000"/>
                </a:solidFill>
                <a:latin typeface="黑体" panose="02010609060101010101" pitchFamily="49" charset="-122"/>
                <a:ea typeface="黑体" panose="02010609060101010101" pitchFamily="49" charset="-122"/>
              </a:rPr>
              <a:t>实例</a:t>
            </a: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：一个线性回归模型</a:t>
            </a:r>
          </a:p>
        </p:txBody>
      </p:sp>
      <p:pic>
        <p:nvPicPr>
          <p:cNvPr id="5" name="Picture 2">
            <a:extLst>
              <a:ext uri="{FF2B5EF4-FFF2-40B4-BE49-F238E27FC236}">
                <a16:creationId xmlns:a16="http://schemas.microsoft.com/office/drawing/2014/main" id="{92A7B455-47D6-4CED-9AE3-8EC9F1A5F3E1}"/>
              </a:ext>
            </a:extLst>
          </p:cNvPr>
          <p:cNvPicPr>
            <a:picLocks noChangeAspect="1" noChangeArrowheads="1"/>
          </p:cNvPicPr>
          <p:nvPr/>
        </p:nvPicPr>
        <p:blipFill>
          <a:blip r:embed="rId7" cstate="print"/>
          <a:srcRect/>
          <a:stretch>
            <a:fillRect/>
          </a:stretch>
        </p:blipFill>
        <p:spPr bwMode="auto">
          <a:xfrm>
            <a:off x="2724646" y="2214011"/>
            <a:ext cx="6742708" cy="3317313"/>
          </a:xfrm>
          <a:prstGeom prst="rect">
            <a:avLst/>
          </a:prstGeom>
          <a:noFill/>
          <a:ln w="9525">
            <a:noFill/>
            <a:miter lim="800000"/>
            <a:headEnd/>
            <a:tailEnd/>
          </a:ln>
        </p:spPr>
      </p:pic>
    </p:spTree>
    <p:extLst>
      <p:ext uri="{BB962C8B-B14F-4D97-AF65-F5344CB8AC3E}">
        <p14:creationId xmlns:p14="http://schemas.microsoft.com/office/powerpoint/2010/main" val="327834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a:extLst>
              <a:ext uri="{FF2B5EF4-FFF2-40B4-BE49-F238E27FC236}">
                <a16:creationId xmlns:a16="http://schemas.microsoft.com/office/drawing/2014/main" id="{DC7C2F8F-60C1-45C5-965B-424E3F898E23}"/>
              </a:ext>
            </a:extLst>
          </p:cNvPr>
          <p:cNvSpPr txBox="1">
            <a:spLocks/>
          </p:cNvSpPr>
          <p:nvPr/>
        </p:nvSpPr>
        <p:spPr>
          <a:xfrm>
            <a:off x="7556502" y="1742517"/>
            <a:ext cx="4011168" cy="511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400" b="0" i="0" u="none" strike="noStrike" kern="1200" cap="none" spc="0" normalizeH="0" baseline="0" noProof="0" dirty="0">
                <a:ln>
                  <a:noFill/>
                </a:ln>
                <a:solidFill>
                  <a:schemeClr val="tx2"/>
                </a:solidFill>
                <a:effectLst/>
                <a:uLnTx/>
                <a:uFillTx/>
                <a:latin typeface="Calibri"/>
                <a:ea typeface="黑体" pitchFamily="49" charset="-122"/>
                <a:cs typeface="+mn-cs"/>
              </a:rPr>
              <a:t>线性回归模型的信息输出</a:t>
            </a:r>
            <a:endParaRPr kumimoji="0" lang="en-US" altLang="zh-CN" sz="2400" b="0" i="0" u="none" strike="noStrike" kern="1200" cap="none" spc="0" normalizeH="0" baseline="0" noProof="0" dirty="0">
              <a:ln>
                <a:noFill/>
              </a:ln>
              <a:solidFill>
                <a:schemeClr val="tx2"/>
              </a:solidFill>
              <a:effectLst/>
              <a:uLnTx/>
              <a:uFillTx/>
              <a:latin typeface="Calibri"/>
              <a:ea typeface="黑体" pitchFamily="49" charset="-122"/>
              <a:cs typeface="+mn-cs"/>
            </a:endParaRPr>
          </a:p>
        </p:txBody>
      </p:sp>
      <p:sp>
        <p:nvSpPr>
          <p:cNvPr id="10" name="文本框 9">
            <a:extLst>
              <a:ext uri="{FF2B5EF4-FFF2-40B4-BE49-F238E27FC236}">
                <a16:creationId xmlns:a16="http://schemas.microsoft.com/office/drawing/2014/main" id="{B2B8DA98-21C4-4C4A-8A7B-479387D9CD47}"/>
              </a:ext>
            </a:extLst>
          </p:cNvPr>
          <p:cNvSpPr txBox="1"/>
          <p:nvPr/>
        </p:nvSpPr>
        <p:spPr>
          <a:xfrm>
            <a:off x="698754" y="5824359"/>
            <a:ext cx="6108192" cy="461665"/>
          </a:xfrm>
          <a:prstGeom prst="rect">
            <a:avLst/>
          </a:prstGeom>
          <a:noFill/>
        </p:spPr>
        <p:txBody>
          <a:bodyPr wrap="square">
            <a:spAutoFit/>
          </a:bodyPr>
          <a:lstStyle/>
          <a:p>
            <a:pPr algn="ctr"/>
            <a:r>
              <a:rPr lang="zh-CN" altLang="en-US" sz="2400" dirty="0">
                <a:solidFill>
                  <a:srgbClr val="C00000"/>
                </a:solidFill>
                <a:latin typeface="黑体" panose="02010609060101010101" pitchFamily="49" charset="-122"/>
                <a:ea typeface="黑体" panose="02010609060101010101" pitchFamily="49" charset="-122"/>
              </a:rPr>
              <a:t>实例</a:t>
            </a: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：一个线性回归模型</a:t>
            </a:r>
          </a:p>
        </p:txBody>
      </p:sp>
      <p:pic>
        <p:nvPicPr>
          <p:cNvPr id="2" name="Picture 2">
            <a:extLst>
              <a:ext uri="{FF2B5EF4-FFF2-40B4-BE49-F238E27FC236}">
                <a16:creationId xmlns:a16="http://schemas.microsoft.com/office/drawing/2014/main" id="{9880B383-D998-46E7-97F5-6FF7B6D390FD}"/>
              </a:ext>
            </a:extLst>
          </p:cNvPr>
          <p:cNvPicPr>
            <a:picLocks noChangeAspect="1" noChangeArrowheads="1"/>
          </p:cNvPicPr>
          <p:nvPr/>
        </p:nvPicPr>
        <p:blipFill>
          <a:blip r:embed="rId7" cstate="print"/>
          <a:srcRect/>
          <a:stretch>
            <a:fillRect/>
          </a:stretch>
        </p:blipFill>
        <p:spPr bwMode="auto">
          <a:xfrm>
            <a:off x="995769" y="1742517"/>
            <a:ext cx="5938431" cy="3931905"/>
          </a:xfrm>
          <a:prstGeom prst="rect">
            <a:avLst/>
          </a:prstGeom>
          <a:noFill/>
          <a:ln w="9525">
            <a:noFill/>
            <a:miter lim="800000"/>
            <a:headEnd/>
            <a:tailEnd/>
          </a:ln>
        </p:spPr>
      </p:pic>
      <p:sp>
        <p:nvSpPr>
          <p:cNvPr id="13" name="对话气泡: 矩形 12">
            <a:extLst>
              <a:ext uri="{FF2B5EF4-FFF2-40B4-BE49-F238E27FC236}">
                <a16:creationId xmlns:a16="http://schemas.microsoft.com/office/drawing/2014/main" id="{E51F6BF4-5851-413F-9BA7-00D85CF4A10E}"/>
              </a:ext>
            </a:extLst>
          </p:cNvPr>
          <p:cNvSpPr/>
          <p:nvPr/>
        </p:nvSpPr>
        <p:spPr>
          <a:xfrm>
            <a:off x="7128384" y="2360495"/>
            <a:ext cx="4590288" cy="369826"/>
          </a:xfrm>
          <a:prstGeom prst="wedgeRectCallout">
            <a:avLst>
              <a:gd name="adj1" fmla="val -56427"/>
              <a:gd name="adj2" fmla="val -330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mj-lt"/>
                <a:ea typeface="黑体" pitchFamily="49" charset="-122"/>
              </a:rPr>
              <a:t>模型拟合：越高越好，但又要防止过拟合</a:t>
            </a:r>
          </a:p>
        </p:txBody>
      </p:sp>
      <p:sp>
        <p:nvSpPr>
          <p:cNvPr id="15" name="对话气泡: 矩形 14">
            <a:extLst>
              <a:ext uri="{FF2B5EF4-FFF2-40B4-BE49-F238E27FC236}">
                <a16:creationId xmlns:a16="http://schemas.microsoft.com/office/drawing/2014/main" id="{2D8312F9-A3E4-42FD-B942-141F113DE315}"/>
              </a:ext>
            </a:extLst>
          </p:cNvPr>
          <p:cNvSpPr/>
          <p:nvPr/>
        </p:nvSpPr>
        <p:spPr>
          <a:xfrm>
            <a:off x="7128384" y="3753142"/>
            <a:ext cx="4590288" cy="781983"/>
          </a:xfrm>
          <a:prstGeom prst="wedgeRectCallout">
            <a:avLst>
              <a:gd name="adj1" fmla="val -57341"/>
              <a:gd name="adj2" fmla="val -469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mj-lt"/>
                <a:ea typeface="黑体" pitchFamily="49" charset="-122"/>
              </a:rPr>
              <a:t>P</a:t>
            </a:r>
            <a:r>
              <a:rPr lang="zh-CN" altLang="en-US" sz="1800" dirty="0">
                <a:latin typeface="+mj-lt"/>
                <a:ea typeface="黑体" pitchFamily="49" charset="-122"/>
              </a:rPr>
              <a:t>值表示预测变量对目标变量的影响。值越低越好，通常</a:t>
            </a:r>
            <a:r>
              <a:rPr lang="en-US" altLang="zh-CN" sz="1800" dirty="0">
                <a:latin typeface="+mj-lt"/>
                <a:ea typeface="黑体" pitchFamily="49" charset="-122"/>
              </a:rPr>
              <a:t>&lt;0.05</a:t>
            </a:r>
            <a:r>
              <a:rPr lang="zh-CN" altLang="en-US" sz="1800" dirty="0">
                <a:latin typeface="+mj-lt"/>
                <a:ea typeface="黑体" pitchFamily="49" charset="-122"/>
              </a:rPr>
              <a:t>即被认为是“显著的”</a:t>
            </a:r>
          </a:p>
        </p:txBody>
      </p:sp>
    </p:spTree>
    <p:extLst>
      <p:ext uri="{BB962C8B-B14F-4D97-AF65-F5344CB8AC3E}">
        <p14:creationId xmlns:p14="http://schemas.microsoft.com/office/powerpoint/2010/main" val="1980649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a:extLst>
              <a:ext uri="{FF2B5EF4-FFF2-40B4-BE49-F238E27FC236}">
                <a16:creationId xmlns:a16="http://schemas.microsoft.com/office/drawing/2014/main" id="{B2B8DA98-21C4-4C4A-8A7B-479387D9CD47}"/>
              </a:ext>
            </a:extLst>
          </p:cNvPr>
          <p:cNvSpPr txBox="1"/>
          <p:nvPr/>
        </p:nvSpPr>
        <p:spPr>
          <a:xfrm>
            <a:off x="698754" y="5824359"/>
            <a:ext cx="6108192" cy="461665"/>
          </a:xfrm>
          <a:prstGeom prst="rect">
            <a:avLst/>
          </a:prstGeom>
          <a:noFill/>
        </p:spPr>
        <p:txBody>
          <a:bodyPr wrap="square">
            <a:spAutoFit/>
          </a:bodyPr>
          <a:lstStyle/>
          <a:p>
            <a:pPr algn="ctr"/>
            <a:r>
              <a:rPr lang="zh-CN" altLang="en-US" sz="2400" dirty="0">
                <a:solidFill>
                  <a:srgbClr val="C00000"/>
                </a:solidFill>
                <a:latin typeface="黑体" panose="02010609060101010101" pitchFamily="49" charset="-122"/>
                <a:ea typeface="黑体" panose="02010609060101010101" pitchFamily="49" charset="-122"/>
              </a:rPr>
              <a:t>实例</a:t>
            </a:r>
            <a:r>
              <a:rPr lang="en-US" altLang="zh-CN" sz="2400" dirty="0">
                <a:solidFill>
                  <a:srgbClr val="C00000"/>
                </a:solidFill>
                <a:latin typeface="黑体" panose="02010609060101010101" pitchFamily="49" charset="-122"/>
                <a:ea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：机器学习建模</a:t>
            </a:r>
          </a:p>
        </p:txBody>
      </p:sp>
      <p:pic>
        <p:nvPicPr>
          <p:cNvPr id="5" name="Picture 2">
            <a:extLst>
              <a:ext uri="{FF2B5EF4-FFF2-40B4-BE49-F238E27FC236}">
                <a16:creationId xmlns:a16="http://schemas.microsoft.com/office/drawing/2014/main" id="{3F465288-E332-42FA-884C-CC9DDD1148EC}"/>
              </a:ext>
            </a:extLst>
          </p:cNvPr>
          <p:cNvPicPr>
            <a:picLocks noChangeAspect="1" noChangeArrowheads="1"/>
          </p:cNvPicPr>
          <p:nvPr/>
        </p:nvPicPr>
        <p:blipFill>
          <a:blip r:embed="rId7" cstate="print"/>
          <a:srcRect/>
          <a:stretch>
            <a:fillRect/>
          </a:stretch>
        </p:blipFill>
        <p:spPr bwMode="auto">
          <a:xfrm>
            <a:off x="7556502" y="1531558"/>
            <a:ext cx="3720127" cy="3811338"/>
          </a:xfrm>
          <a:prstGeom prst="rect">
            <a:avLst/>
          </a:prstGeom>
          <a:noFill/>
          <a:ln w="9525">
            <a:noFill/>
            <a:miter lim="800000"/>
            <a:headEnd/>
            <a:tailEnd/>
          </a:ln>
        </p:spPr>
      </p:pic>
      <p:sp>
        <p:nvSpPr>
          <p:cNvPr id="14" name="内容占位符 2">
            <a:extLst>
              <a:ext uri="{FF2B5EF4-FFF2-40B4-BE49-F238E27FC236}">
                <a16:creationId xmlns:a16="http://schemas.microsoft.com/office/drawing/2014/main" id="{FC4E6D95-883A-4445-A0D0-8EDD18FFC199}"/>
              </a:ext>
            </a:extLst>
          </p:cNvPr>
          <p:cNvSpPr txBox="1">
            <a:spLocks/>
          </p:cNvSpPr>
          <p:nvPr/>
        </p:nvSpPr>
        <p:spPr>
          <a:xfrm>
            <a:off x="698754" y="2269728"/>
            <a:ext cx="6108192"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zh-CN" sz="2800" b="1">
                <a:latin typeface="Calibri" panose="020F0502020204030204" pitchFamily="34" charset="0"/>
              </a:rPr>
              <a:t>The modeling process</a:t>
            </a:r>
          </a:p>
          <a:p>
            <a:pPr marL="514350" indent="-514350">
              <a:buFont typeface="+mj-lt"/>
              <a:buAutoNum type="arabicPeriod"/>
            </a:pPr>
            <a:r>
              <a:rPr lang="en-US" altLang="zh-CN" sz="2400">
                <a:latin typeface="Calibri" panose="020F0502020204030204" pitchFamily="34" charset="0"/>
              </a:rPr>
              <a:t>Feature engineering and model selection</a:t>
            </a:r>
          </a:p>
          <a:p>
            <a:pPr marL="514350" indent="-514350">
              <a:buFont typeface="+mj-lt"/>
              <a:buAutoNum type="arabicPeriod"/>
            </a:pPr>
            <a:r>
              <a:rPr lang="en-US" altLang="zh-CN" sz="2400">
                <a:latin typeface="Calibri" panose="020F0502020204030204" pitchFamily="34" charset="0"/>
              </a:rPr>
              <a:t>Training the model</a:t>
            </a:r>
          </a:p>
          <a:p>
            <a:pPr marL="514350" indent="-514350">
              <a:buFont typeface="+mj-lt"/>
              <a:buAutoNum type="arabicPeriod"/>
            </a:pPr>
            <a:r>
              <a:rPr lang="en-US" altLang="zh-CN" sz="2400">
                <a:latin typeface="Calibri" panose="020F0502020204030204" pitchFamily="34" charset="0"/>
              </a:rPr>
              <a:t>Model validation and selection</a:t>
            </a:r>
          </a:p>
          <a:p>
            <a:pPr marL="514350" indent="-514350">
              <a:buFont typeface="+mj-lt"/>
              <a:buAutoNum type="arabicPeriod"/>
            </a:pPr>
            <a:r>
              <a:rPr lang="en-US" altLang="zh-CN" sz="2400">
                <a:latin typeface="Calibri" panose="020F0502020204030204" pitchFamily="34" charset="0"/>
              </a:rPr>
              <a:t>Applying the trained model to unseen data</a:t>
            </a:r>
            <a:endParaRPr lang="zh-CN" altLang="en-US" sz="2400" dirty="0">
              <a:latin typeface="Calibri" panose="020F0502020204030204" pitchFamily="34" charset="0"/>
            </a:endParaRPr>
          </a:p>
        </p:txBody>
      </p:sp>
    </p:spTree>
    <p:extLst>
      <p:ext uri="{BB962C8B-B14F-4D97-AF65-F5344CB8AC3E}">
        <p14:creationId xmlns:p14="http://schemas.microsoft.com/office/powerpoint/2010/main" val="1130111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数据预处理的主要任务</a:t>
            </a:r>
          </a:p>
        </p:txBody>
      </p:sp>
      <p:graphicFrame>
        <p:nvGraphicFramePr>
          <p:cNvPr id="6" name="图示 5">
            <a:extLst>
              <a:ext uri="{FF2B5EF4-FFF2-40B4-BE49-F238E27FC236}">
                <a16:creationId xmlns:a16="http://schemas.microsoft.com/office/drawing/2014/main" id="{90217240-6666-4ED5-A247-39AE67DED7E2}"/>
              </a:ext>
            </a:extLst>
          </p:cNvPr>
          <p:cNvGraphicFramePr/>
          <p:nvPr>
            <p:extLst>
              <p:ext uri="{D42A27DB-BD31-4B8C-83A1-F6EECF244321}">
                <p14:modId xmlns:p14="http://schemas.microsoft.com/office/powerpoint/2010/main" val="2975405947"/>
              </p:ext>
            </p:extLst>
          </p:nvPr>
        </p:nvGraphicFramePr>
        <p:xfrm>
          <a:off x="329382" y="698530"/>
          <a:ext cx="11533236" cy="5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内容占位符 2">
            <a:extLst>
              <a:ext uri="{FF2B5EF4-FFF2-40B4-BE49-F238E27FC236}">
                <a16:creationId xmlns:a16="http://schemas.microsoft.com/office/drawing/2014/main" id="{635B67F3-B279-4EF3-80B6-27D0CCD524CD}"/>
              </a:ext>
            </a:extLst>
          </p:cNvPr>
          <p:cNvSpPr txBox="1">
            <a:spLocks/>
          </p:cNvSpPr>
          <p:nvPr/>
        </p:nvSpPr>
        <p:spPr>
          <a:xfrm>
            <a:off x="457200" y="1542419"/>
            <a:ext cx="11405418"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a:latin typeface="Calibri" panose="020F0502020204030204" pitchFamily="34" charset="0"/>
                <a:cs typeface="Calibri" panose="020F0502020204030204" pitchFamily="34" charset="0"/>
              </a:rPr>
              <a:t>Presenting your results to the stakeholders and industrializing your analysis process for repetitive reuse and integration with other tools.</a:t>
            </a:r>
            <a:endParaRPr lang="zh-CN" altLang="en-US" sz="2800" dirty="0">
              <a:latin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50D90546-AA4C-4C90-934C-894AA6D4F743}"/>
              </a:ext>
            </a:extLst>
          </p:cNvPr>
          <p:cNvPicPr>
            <a:picLocks noChangeAspect="1" noChangeArrowheads="1"/>
          </p:cNvPicPr>
          <p:nvPr/>
        </p:nvPicPr>
        <p:blipFill>
          <a:blip r:embed="rId7" cstate="print"/>
          <a:srcRect/>
          <a:stretch>
            <a:fillRect/>
          </a:stretch>
        </p:blipFill>
        <p:spPr bwMode="auto">
          <a:xfrm>
            <a:off x="819139" y="2764998"/>
            <a:ext cx="5867421" cy="3394472"/>
          </a:xfrm>
          <a:prstGeom prst="rect">
            <a:avLst/>
          </a:prstGeom>
          <a:noFill/>
          <a:ln w="9525">
            <a:noFill/>
            <a:miter lim="800000"/>
            <a:headEnd/>
            <a:tailEnd/>
          </a:ln>
        </p:spPr>
      </p:pic>
    </p:spTree>
    <p:extLst>
      <p:ext uri="{BB962C8B-B14F-4D97-AF65-F5344CB8AC3E}">
        <p14:creationId xmlns:p14="http://schemas.microsoft.com/office/powerpoint/2010/main" val="1103543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dirty="0"/>
              <a:t>数据科学过程基础</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9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数据科学过程</a:t>
            </a:r>
            <a:endParaRPr lang="zh-CN" altLang="en-US" sz="5400"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4594965"/>
            <a:ext cx="4801847" cy="755650"/>
          </a:xfrm>
        </p:spPr>
        <p:txBody>
          <a:bodyPr>
            <a:normAutofit/>
          </a:bodyPr>
          <a:lstStyle/>
          <a:p>
            <a:pPr marL="0" indent="0">
              <a:buNone/>
            </a:pPr>
            <a:r>
              <a:rPr lang="zh-CN" altLang="en-US" sz="3200" b="1" dirty="0"/>
              <a:t>数据科学工作流</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4594965"/>
            <a:ext cx="741082" cy="755650"/>
          </a:xfrm>
        </p:spPr>
        <p:txBody>
          <a:bodyPr/>
          <a:lstStyle/>
          <a:p>
            <a:r>
              <a:rPr lang="en-US" altLang="zh-CN" dirty="0"/>
              <a:t>2</a:t>
            </a:r>
            <a:endParaRPr lang="zh-CN" altLang="en-US" dirty="0"/>
          </a:p>
        </p:txBody>
      </p:sp>
      <p:sp>
        <p:nvSpPr>
          <p:cNvPr id="5" name="文本占位符 4">
            <a:extLst>
              <a:ext uri="{FF2B5EF4-FFF2-40B4-BE49-F238E27FC236}">
                <a16:creationId xmlns:a16="http://schemas.microsoft.com/office/drawing/2014/main" id="{9E7B4D04-9D43-4B32-B148-F56DDAAB0F44}"/>
              </a:ext>
            </a:extLst>
          </p:cNvPr>
          <p:cNvSpPr>
            <a:spLocks noGrp="1"/>
          </p:cNvSpPr>
          <p:nvPr>
            <p:ph type="body" sz="quarter" idx="13"/>
          </p:nvPr>
        </p:nvSpPr>
        <p:spPr>
          <a:xfrm>
            <a:off x="6295130" y="1798233"/>
            <a:ext cx="4801847" cy="2796732"/>
          </a:xfrm>
        </p:spPr>
        <p:txBody>
          <a:bodyPr anchor="t">
            <a:normAutofit/>
          </a:bodyPr>
          <a:lstStyle/>
          <a:p>
            <a:r>
              <a:rPr lang="zh-CN" altLang="en-US" sz="2000" dirty="0"/>
              <a:t> </a:t>
            </a:r>
            <a:r>
              <a:rPr lang="en-US" altLang="zh-CN" sz="2000" dirty="0"/>
              <a:t>- </a:t>
            </a:r>
            <a:r>
              <a:rPr lang="zh-CN" altLang="en-US" sz="2000" dirty="0"/>
              <a:t>设定研究目标</a:t>
            </a:r>
            <a:endParaRPr lang="en-US" altLang="zh-CN" sz="2000" dirty="0"/>
          </a:p>
          <a:p>
            <a:r>
              <a:rPr lang="en-US" altLang="zh-CN" sz="2000" dirty="0"/>
              <a:t> - </a:t>
            </a:r>
            <a:r>
              <a:rPr lang="zh-CN" altLang="en-US" sz="2000" dirty="0"/>
              <a:t>数据获取</a:t>
            </a:r>
            <a:endParaRPr lang="en-US" altLang="zh-CN" sz="2000" dirty="0"/>
          </a:p>
          <a:p>
            <a:r>
              <a:rPr lang="en-US" altLang="zh-CN" sz="2000" dirty="0"/>
              <a:t> - </a:t>
            </a:r>
            <a:r>
              <a:rPr lang="zh-CN" altLang="en-US" sz="2000" dirty="0"/>
              <a:t>数据预处理</a:t>
            </a:r>
            <a:endParaRPr lang="en-US" altLang="zh-CN" sz="2000" dirty="0"/>
          </a:p>
          <a:p>
            <a:r>
              <a:rPr lang="en-US" altLang="zh-CN" sz="2000" dirty="0"/>
              <a:t> - </a:t>
            </a:r>
            <a:r>
              <a:rPr lang="zh-CN" altLang="en-US" sz="2000" dirty="0"/>
              <a:t>探索性分析</a:t>
            </a:r>
            <a:endParaRPr lang="en-US" altLang="zh-CN" sz="2000" dirty="0"/>
          </a:p>
          <a:p>
            <a:r>
              <a:rPr lang="en-US" altLang="zh-CN" sz="2000" dirty="0"/>
              <a:t> - </a:t>
            </a:r>
            <a:r>
              <a:rPr lang="zh-CN" altLang="en-US" sz="2000" dirty="0"/>
              <a:t>数据建模</a:t>
            </a:r>
            <a:endParaRPr lang="en-US" altLang="zh-CN" sz="2000" dirty="0"/>
          </a:p>
          <a:p>
            <a:r>
              <a:rPr lang="en-US" altLang="zh-CN" sz="2000" dirty="0"/>
              <a:t> - </a:t>
            </a:r>
            <a:r>
              <a:rPr lang="zh-CN" altLang="en-US" sz="2000" dirty="0"/>
              <a:t>交流与展示</a:t>
            </a:r>
            <a:endParaRPr lang="en-US" altLang="zh-CN" sz="2000" dirty="0"/>
          </a:p>
        </p:txBody>
      </p:sp>
    </p:spTree>
    <p:extLst>
      <p:ext uri="{BB962C8B-B14F-4D97-AF65-F5344CB8AC3E}">
        <p14:creationId xmlns:p14="http://schemas.microsoft.com/office/powerpoint/2010/main" val="2598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9.2</a:t>
            </a:r>
            <a:r>
              <a:rPr lang="zh-CN" altLang="en-US" dirty="0"/>
              <a:t>  数据科学工作流</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什么是数据科学工作流</a:t>
            </a:r>
          </a:p>
        </p:txBody>
      </p:sp>
      <p:sp>
        <p:nvSpPr>
          <p:cNvPr id="8" name="内容占位符 2">
            <a:extLst>
              <a:ext uri="{FF2B5EF4-FFF2-40B4-BE49-F238E27FC236}">
                <a16:creationId xmlns:a16="http://schemas.microsoft.com/office/drawing/2014/main" id="{D9E42E4B-85C8-4914-BAF4-43D304EA5CDB}"/>
              </a:ext>
            </a:extLst>
          </p:cNvPr>
          <p:cNvSpPr txBox="1">
            <a:spLocks/>
          </p:cNvSpPr>
          <p:nvPr/>
        </p:nvSpPr>
        <p:spPr>
          <a:xfrm>
            <a:off x="571500" y="1200151"/>
            <a:ext cx="11120628" cy="37126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solidFill>
                  <a:srgbClr val="C00000"/>
                </a:solidFill>
                <a:latin typeface="Calibri" panose="020F0502020204030204" pitchFamily="34" charset="0"/>
                <a:ea typeface="黑体" panose="02010609060101010101" pitchFamily="49" charset="-122"/>
              </a:rPr>
              <a:t>Philip Guo </a:t>
            </a:r>
            <a:r>
              <a:rPr lang="en-US" altLang="zh-CN" sz="3200" dirty="0">
                <a:latin typeface="Calibri" panose="020F0502020204030204" pitchFamily="34" charset="0"/>
                <a:ea typeface="黑体" panose="02010609060101010101" pitchFamily="49" charset="-122"/>
              </a:rPr>
              <a:t>(UC San Diego): there are four main phases in a modern data science workflow: </a:t>
            </a:r>
          </a:p>
          <a:p>
            <a:pPr lvl="1"/>
            <a:r>
              <a:rPr lang="en-US" altLang="zh-CN" sz="2800" dirty="0">
                <a:latin typeface="Calibri" panose="020F0502020204030204" pitchFamily="34" charset="0"/>
                <a:ea typeface="黑体" panose="02010609060101010101" pitchFamily="49" charset="-122"/>
              </a:rPr>
              <a:t>preparation of the data,</a:t>
            </a:r>
          </a:p>
          <a:p>
            <a:pPr lvl="1"/>
            <a:r>
              <a:rPr lang="en-US" altLang="zh-CN" sz="2800" dirty="0">
                <a:latin typeface="Calibri" panose="020F0502020204030204" pitchFamily="34" charset="0"/>
                <a:ea typeface="黑体" panose="02010609060101010101" pitchFamily="49" charset="-122"/>
              </a:rPr>
              <a:t>alternating between running the analysis </a:t>
            </a:r>
          </a:p>
          <a:p>
            <a:pPr lvl="1"/>
            <a:r>
              <a:rPr lang="en-US" altLang="zh-CN" sz="2800" dirty="0">
                <a:latin typeface="Calibri" panose="020F0502020204030204" pitchFamily="34" charset="0"/>
                <a:ea typeface="黑体" panose="02010609060101010101" pitchFamily="49" charset="-122"/>
              </a:rPr>
              <a:t>reflection to interpret the outputs, </a:t>
            </a:r>
          </a:p>
          <a:p>
            <a:pPr lvl="1"/>
            <a:r>
              <a:rPr lang="en-US" altLang="zh-CN" sz="2800" dirty="0">
                <a:latin typeface="Calibri" panose="020F0502020204030204" pitchFamily="34" charset="0"/>
                <a:ea typeface="黑体" panose="02010609060101010101" pitchFamily="49" charset="-122"/>
              </a:rPr>
              <a:t>dissemination of results in the form of written reports and/or executable code.</a:t>
            </a:r>
          </a:p>
          <a:p>
            <a:r>
              <a:rPr lang="zh-CN" altLang="en-US" sz="3200" dirty="0">
                <a:solidFill>
                  <a:srgbClr val="C00000"/>
                </a:solidFill>
                <a:latin typeface="Calibri" panose="020F0502020204030204" pitchFamily="34" charset="0"/>
                <a:ea typeface="黑体" panose="02010609060101010101" pitchFamily="49" charset="-122"/>
              </a:rPr>
              <a:t>数据科学工作流是某一具体数据科学过程的落地实现。</a:t>
            </a:r>
          </a:p>
        </p:txBody>
      </p:sp>
      <p:pic>
        <p:nvPicPr>
          <p:cNvPr id="5" name="Picture 2">
            <a:extLst>
              <a:ext uri="{FF2B5EF4-FFF2-40B4-BE49-F238E27FC236}">
                <a16:creationId xmlns:a16="http://schemas.microsoft.com/office/drawing/2014/main" id="{D8BAAA34-F0DE-4EB6-9FBB-91D7FA31E7AC}"/>
              </a:ext>
            </a:extLst>
          </p:cNvPr>
          <p:cNvPicPr>
            <a:picLocks noChangeAspect="1" noChangeArrowheads="1"/>
          </p:cNvPicPr>
          <p:nvPr/>
        </p:nvPicPr>
        <p:blipFill>
          <a:blip r:embed="rId2" cstate="print"/>
          <a:srcRect/>
          <a:stretch>
            <a:fillRect/>
          </a:stretch>
        </p:blipFill>
        <p:spPr bwMode="auto">
          <a:xfrm>
            <a:off x="1530923" y="4912787"/>
            <a:ext cx="4095750" cy="1720215"/>
          </a:xfrm>
          <a:prstGeom prst="rect">
            <a:avLst/>
          </a:prstGeom>
          <a:noFill/>
          <a:ln w="9525">
            <a:noFill/>
            <a:miter lim="800000"/>
            <a:headEnd/>
            <a:tailEnd/>
          </a:ln>
        </p:spPr>
      </p:pic>
    </p:spTree>
    <p:extLst>
      <p:ext uri="{BB962C8B-B14F-4D97-AF65-F5344CB8AC3E}">
        <p14:creationId xmlns:p14="http://schemas.microsoft.com/office/powerpoint/2010/main" val="2347954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9.2</a:t>
            </a:r>
            <a:r>
              <a:rPr lang="zh-CN" altLang="en-US" dirty="0"/>
              <a:t>  数据科学工作流</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什么是数据科学工作流</a:t>
            </a:r>
          </a:p>
        </p:txBody>
      </p:sp>
      <p:pic>
        <p:nvPicPr>
          <p:cNvPr id="2" name="Picture 2">
            <a:extLst>
              <a:ext uri="{FF2B5EF4-FFF2-40B4-BE49-F238E27FC236}">
                <a16:creationId xmlns:a16="http://schemas.microsoft.com/office/drawing/2014/main" id="{A733FA86-2A28-4D6D-9808-8141B18E3462}"/>
              </a:ext>
            </a:extLst>
          </p:cNvPr>
          <p:cNvPicPr>
            <a:picLocks noChangeAspect="1" noChangeArrowheads="1"/>
          </p:cNvPicPr>
          <p:nvPr/>
        </p:nvPicPr>
        <p:blipFill>
          <a:blip r:embed="rId2" cstate="print"/>
          <a:srcRect/>
          <a:stretch>
            <a:fillRect/>
          </a:stretch>
        </p:blipFill>
        <p:spPr bwMode="auto">
          <a:xfrm>
            <a:off x="2429084" y="903727"/>
            <a:ext cx="7333832" cy="4671856"/>
          </a:xfrm>
          <a:prstGeom prst="rect">
            <a:avLst/>
          </a:prstGeom>
          <a:noFill/>
          <a:ln w="9525">
            <a:noFill/>
            <a:miter lim="800000"/>
            <a:headEnd/>
            <a:tailEnd/>
          </a:ln>
        </p:spPr>
      </p:pic>
      <p:sp>
        <p:nvSpPr>
          <p:cNvPr id="11" name="矩形 10">
            <a:extLst>
              <a:ext uri="{FF2B5EF4-FFF2-40B4-BE49-F238E27FC236}">
                <a16:creationId xmlns:a16="http://schemas.microsoft.com/office/drawing/2014/main" id="{FF6C4E46-B944-48B6-8239-3193442CC89F}"/>
              </a:ext>
            </a:extLst>
          </p:cNvPr>
          <p:cNvSpPr/>
          <p:nvPr/>
        </p:nvSpPr>
        <p:spPr>
          <a:xfrm>
            <a:off x="95929" y="6471445"/>
            <a:ext cx="5832648" cy="276999"/>
          </a:xfrm>
          <a:prstGeom prst="rect">
            <a:avLst/>
          </a:prstGeom>
        </p:spPr>
        <p:txBody>
          <a:bodyPr wrap="square">
            <a:spAutoFit/>
          </a:bodyPr>
          <a:lstStyle/>
          <a:p>
            <a:r>
              <a:rPr lang="en-US" altLang="zh-CN" sz="1200" dirty="0">
                <a:solidFill>
                  <a:prstClr val="black"/>
                </a:solidFill>
                <a:latin typeface="Calibri"/>
                <a:ea typeface="宋体" panose="02010600030101010101" pitchFamily="2" charset="-122"/>
              </a:rPr>
              <a:t>Philip Guo, </a:t>
            </a:r>
            <a:r>
              <a:rPr lang="en-US" altLang="zh-CN" sz="1200" u="sng" dirty="0">
                <a:solidFill>
                  <a:prstClr val="black"/>
                </a:solidFill>
                <a:latin typeface="Calibri"/>
                <a:ea typeface="宋体" panose="02010600030101010101" pitchFamily="2" charset="-122"/>
              </a:rPr>
              <a:t>Data Science Workflow: Overview and Challenges</a:t>
            </a:r>
            <a:r>
              <a:rPr lang="en-US" altLang="zh-CN" sz="1200" dirty="0">
                <a:solidFill>
                  <a:prstClr val="black"/>
                </a:solidFill>
                <a:latin typeface="Calibri"/>
                <a:ea typeface="宋体" panose="02010600030101010101" pitchFamily="2" charset="-122"/>
              </a:rPr>
              <a:t>, BLOG@CACM, 2013.</a:t>
            </a:r>
            <a:endParaRPr lang="zh-CN" altLang="en-US" sz="1200" dirty="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670794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9.2</a:t>
            </a:r>
            <a:r>
              <a:rPr lang="zh-CN" altLang="en-US" dirty="0"/>
              <a:t>  数据科学工作流</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数据科学工作流的实现方式</a:t>
            </a:r>
          </a:p>
        </p:txBody>
      </p:sp>
      <p:sp>
        <p:nvSpPr>
          <p:cNvPr id="5" name="内容占位符 2">
            <a:extLst>
              <a:ext uri="{FF2B5EF4-FFF2-40B4-BE49-F238E27FC236}">
                <a16:creationId xmlns:a16="http://schemas.microsoft.com/office/drawing/2014/main" id="{6206AAF1-B3D1-4540-8129-A1F57A0B216E}"/>
              </a:ext>
            </a:extLst>
          </p:cNvPr>
          <p:cNvSpPr txBox="1">
            <a:spLocks/>
          </p:cNvSpPr>
          <p:nvPr/>
        </p:nvSpPr>
        <p:spPr>
          <a:xfrm>
            <a:off x="571500" y="907542"/>
            <a:ext cx="11096244" cy="5078729"/>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2800" dirty="0">
                <a:solidFill>
                  <a:schemeClr val="tx2"/>
                </a:solidFill>
                <a:latin typeface="+mj-lt"/>
                <a:ea typeface="黑体" pitchFamily="49" charset="-122"/>
              </a:rPr>
              <a:t>编程角度：</a:t>
            </a:r>
            <a:endParaRPr lang="en-US" altLang="zh-CN" sz="2800" dirty="0">
              <a:solidFill>
                <a:schemeClr val="tx2"/>
              </a:solidFill>
              <a:latin typeface="+mj-lt"/>
              <a:ea typeface="黑体" pitchFamily="49" charset="-122"/>
            </a:endParaRPr>
          </a:p>
          <a:p>
            <a:pPr marL="800100" lvl="1" indent="-342900">
              <a:spcBef>
                <a:spcPct val="20000"/>
              </a:spcBef>
              <a:buFont typeface="Arial" pitchFamily="34" charset="0"/>
              <a:buChar char="•"/>
            </a:pPr>
            <a:r>
              <a:rPr kumimoji="0" lang="en-US" altLang="zh-CN" sz="2400" b="1" i="0" u="none" strike="noStrike" kern="1200" cap="none" spc="0" normalizeH="0" baseline="0" noProof="0" dirty="0">
                <a:ln>
                  <a:noFill/>
                </a:ln>
                <a:solidFill>
                  <a:schemeClr val="tx2"/>
                </a:solidFill>
                <a:effectLst/>
                <a:uLnTx/>
                <a:uFillTx/>
                <a:latin typeface="+mj-lt"/>
                <a:ea typeface="黑体" pitchFamily="49" charset="-122"/>
                <a:cs typeface="+mn-cs"/>
              </a:rPr>
              <a:t>Python</a:t>
            </a:r>
            <a:r>
              <a:rPr kumimoji="0" lang="en-US" altLang="zh-CN" sz="2400" b="0" i="0" u="none" strike="noStrike" kern="1200" cap="none" spc="0" normalizeH="0" baseline="0" noProof="0" dirty="0">
                <a:ln>
                  <a:noFill/>
                </a:ln>
                <a:solidFill>
                  <a:schemeClr val="tx2"/>
                </a:solidFill>
                <a:effectLst/>
                <a:uLnTx/>
                <a:uFillTx/>
                <a:latin typeface="+mj-lt"/>
                <a:ea typeface="黑体" pitchFamily="49" charset="-122"/>
                <a:cs typeface="+mn-cs"/>
              </a:rPr>
              <a:t> data science workflow</a:t>
            </a:r>
          </a:p>
          <a:p>
            <a:pPr marL="800100" lvl="1" indent="-342900">
              <a:spcBef>
                <a:spcPct val="20000"/>
              </a:spcBef>
              <a:buFont typeface="Arial" pitchFamily="34" charset="0"/>
              <a:buChar char="•"/>
            </a:pPr>
            <a:r>
              <a:rPr kumimoji="0" lang="en-US" altLang="zh-CN" sz="2400" b="0" i="0" u="none" strike="noStrike" kern="1200" cap="none" spc="0" normalizeH="0" baseline="0" noProof="0" dirty="0">
                <a:ln>
                  <a:noFill/>
                </a:ln>
                <a:solidFill>
                  <a:schemeClr val="tx2"/>
                </a:solidFill>
                <a:effectLst/>
                <a:uLnTx/>
                <a:uFillTx/>
                <a:latin typeface="+mj-lt"/>
                <a:ea typeface="黑体" pitchFamily="49" charset="-122"/>
                <a:cs typeface="+mn-cs"/>
              </a:rPr>
              <a:t>R</a:t>
            </a:r>
            <a:r>
              <a:rPr kumimoji="0" lang="zh-CN" altLang="en-US" sz="2400" b="0" i="0" u="none" strike="noStrike" kern="1200" cap="none" spc="0" normalizeH="0" baseline="0" noProof="0" dirty="0">
                <a:ln>
                  <a:noFill/>
                </a:ln>
                <a:solidFill>
                  <a:schemeClr val="tx2"/>
                </a:solidFill>
                <a:effectLst/>
                <a:uLnTx/>
                <a:uFillTx/>
                <a:latin typeface="+mj-lt"/>
                <a:ea typeface="黑体" pitchFamily="49" charset="-122"/>
                <a:cs typeface="+mn-cs"/>
              </a:rPr>
              <a:t>、</a:t>
            </a:r>
            <a:r>
              <a:rPr kumimoji="0" lang="en-US" altLang="zh-CN" sz="2400" b="0" i="0" u="none" strike="noStrike" kern="1200" cap="none" spc="0" normalizeH="0" baseline="0" noProof="0" dirty="0">
                <a:ln>
                  <a:noFill/>
                </a:ln>
                <a:solidFill>
                  <a:schemeClr val="tx2"/>
                </a:solidFill>
                <a:effectLst/>
                <a:uLnTx/>
                <a:uFillTx/>
                <a:latin typeface="+mj-lt"/>
                <a:ea typeface="黑体" pitchFamily="49" charset="-122"/>
                <a:cs typeface="+mn-cs"/>
              </a:rPr>
              <a:t>Java</a:t>
            </a:r>
            <a:r>
              <a:rPr kumimoji="0" lang="zh-CN" altLang="en-US" sz="2400" b="0" i="0" u="none" strike="noStrike" kern="1200" cap="none" spc="0" normalizeH="0" baseline="0" noProof="0" dirty="0">
                <a:ln>
                  <a:noFill/>
                </a:ln>
                <a:solidFill>
                  <a:schemeClr val="tx2"/>
                </a:solidFill>
                <a:effectLst/>
                <a:uLnTx/>
                <a:uFillTx/>
                <a:latin typeface="+mj-lt"/>
                <a:ea typeface="黑体" pitchFamily="49" charset="-122"/>
                <a:cs typeface="+mn-cs"/>
              </a:rPr>
              <a:t>、</a:t>
            </a:r>
            <a:r>
              <a:rPr kumimoji="0" lang="en-US" altLang="zh-CN" sz="2400" b="0" i="0" u="none" strike="noStrike" kern="1200" cap="none" spc="0" normalizeH="0" baseline="0" noProof="0" dirty="0">
                <a:ln>
                  <a:noFill/>
                </a:ln>
                <a:solidFill>
                  <a:schemeClr val="tx2"/>
                </a:solidFill>
                <a:effectLst/>
                <a:uLnTx/>
                <a:uFillTx/>
                <a:latin typeface="+mj-lt"/>
                <a:ea typeface="黑体" pitchFamily="49" charset="-122"/>
                <a:cs typeface="+mn-cs"/>
              </a:rPr>
              <a:t>SPSS</a:t>
            </a:r>
            <a:r>
              <a:rPr kumimoji="0" lang="zh-CN" altLang="en-US" sz="2400" b="0" i="0" u="none" strike="noStrike" kern="1200" cap="none" spc="0" normalizeH="0" baseline="0" noProof="0" dirty="0">
                <a:ln>
                  <a:noFill/>
                </a:ln>
                <a:solidFill>
                  <a:schemeClr val="tx2"/>
                </a:solidFill>
                <a:effectLst/>
                <a:uLnTx/>
                <a:uFillTx/>
                <a:latin typeface="+mj-lt"/>
                <a:ea typeface="黑体" pitchFamily="49" charset="-122"/>
                <a:cs typeface="+mn-cs"/>
              </a:rPr>
              <a:t>、</a:t>
            </a:r>
            <a:r>
              <a:rPr kumimoji="0" lang="en-US" altLang="zh-CN" sz="2400" b="0" i="0" u="none" strike="noStrike" kern="1200" cap="none" spc="0" normalizeH="0" baseline="0" noProof="0" dirty="0">
                <a:ln>
                  <a:noFill/>
                </a:ln>
                <a:solidFill>
                  <a:schemeClr val="tx2"/>
                </a:solidFill>
                <a:effectLst/>
                <a:uLnTx/>
                <a:uFillTx/>
                <a:latin typeface="+mj-lt"/>
                <a:ea typeface="黑体" pitchFamily="49" charset="-122"/>
                <a:cs typeface="+mn-cs"/>
              </a:rPr>
              <a:t>SAS</a:t>
            </a:r>
            <a:r>
              <a:rPr lang="zh-CN" altLang="en-US" sz="2400" dirty="0">
                <a:solidFill>
                  <a:schemeClr val="tx2"/>
                </a:solidFill>
                <a:latin typeface="+mj-lt"/>
                <a:ea typeface="黑体" pitchFamily="49" charset="-122"/>
              </a:rPr>
              <a:t>、</a:t>
            </a:r>
            <a:r>
              <a:rPr lang="en-US" altLang="zh-CN" sz="2400" dirty="0">
                <a:solidFill>
                  <a:schemeClr val="tx2"/>
                </a:solidFill>
                <a:latin typeface="+mj-lt"/>
                <a:ea typeface="黑体" pitchFamily="49" charset="-122"/>
              </a:rPr>
              <a:t>……</a:t>
            </a:r>
            <a:endParaRPr kumimoji="0" lang="en-US" altLang="zh-CN" sz="2400" b="0" i="0" u="none" strike="noStrike" kern="1200" cap="none" spc="0" normalizeH="0" baseline="0" noProof="0" dirty="0">
              <a:ln>
                <a:noFill/>
              </a:ln>
              <a:solidFill>
                <a:schemeClr val="tx2"/>
              </a:solidFill>
              <a:effectLst/>
              <a:uLnTx/>
              <a:uFillTx/>
              <a:latin typeface="+mj-lt"/>
              <a:ea typeface="黑体"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2800" dirty="0">
                <a:solidFill>
                  <a:schemeClr val="tx2"/>
                </a:solidFill>
                <a:latin typeface="+mj-lt"/>
                <a:ea typeface="黑体" pitchFamily="49" charset="-122"/>
              </a:rPr>
              <a:t>框架角度：</a:t>
            </a:r>
            <a:endParaRPr lang="en-US" altLang="zh-CN" sz="2800" dirty="0">
              <a:solidFill>
                <a:schemeClr val="tx2"/>
              </a:solidFill>
              <a:latin typeface="+mj-lt"/>
              <a:ea typeface="黑体" pitchFamily="49" charset="-122"/>
            </a:endParaRPr>
          </a:p>
          <a:p>
            <a:pPr marL="800100" lvl="1" indent="-342900">
              <a:spcBef>
                <a:spcPct val="20000"/>
              </a:spcBef>
              <a:buFont typeface="Arial" pitchFamily="34" charset="0"/>
              <a:buChar char="•"/>
            </a:pPr>
            <a:r>
              <a:rPr lang="en-US" altLang="zh-CN" sz="2400" b="1" dirty="0">
                <a:solidFill>
                  <a:schemeClr val="tx2"/>
                </a:solidFill>
              </a:rPr>
              <a:t>Oozie</a:t>
            </a:r>
            <a:r>
              <a:rPr lang="en-US" altLang="zh-CN" sz="2400" dirty="0">
                <a:solidFill>
                  <a:schemeClr val="tx2"/>
                </a:solidFill>
              </a:rPr>
              <a:t> Workflow: a server based Workflow Engine specialized in running workflow jobs with actions that run Hadoop Map/Reduce and Pig jobs.</a:t>
            </a:r>
          </a:p>
          <a:p>
            <a:pPr marL="800100" lvl="1" indent="-342900">
              <a:spcBef>
                <a:spcPct val="20000"/>
              </a:spcBef>
              <a:buFont typeface="Arial" pitchFamily="34" charset="0"/>
              <a:buChar char="•"/>
            </a:pPr>
            <a:r>
              <a:rPr lang="en-US" altLang="zh-CN" sz="2400" b="1" dirty="0">
                <a:solidFill>
                  <a:schemeClr val="tx2"/>
                </a:solidFill>
              </a:rPr>
              <a:t>Kafka</a:t>
            </a:r>
            <a:r>
              <a:rPr lang="en-US" altLang="zh-CN" sz="2400" dirty="0">
                <a:solidFill>
                  <a:schemeClr val="tx2"/>
                </a:solidFill>
              </a:rPr>
              <a:t> Workflow</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2800" dirty="0">
                <a:solidFill>
                  <a:schemeClr val="tx2"/>
                </a:solidFill>
                <a:latin typeface="+mj-lt"/>
                <a:ea typeface="黑体" pitchFamily="49" charset="-122"/>
              </a:rPr>
              <a:t>工具角度：</a:t>
            </a:r>
            <a:endParaRPr lang="en-US" altLang="zh-CN" sz="2800" dirty="0">
              <a:solidFill>
                <a:schemeClr val="tx2"/>
              </a:solidFill>
              <a:latin typeface="+mj-lt"/>
              <a:ea typeface="黑体" pitchFamily="49" charset="-122"/>
            </a:endParaRPr>
          </a:p>
          <a:p>
            <a:pPr marL="800100" lvl="1" indent="-342900">
              <a:spcBef>
                <a:spcPct val="20000"/>
              </a:spcBef>
              <a:buFont typeface="Arial" pitchFamily="34" charset="0"/>
              <a:buChar char="•"/>
            </a:pPr>
            <a:r>
              <a:rPr lang="en-US" altLang="zh-CN" sz="2400" b="1" dirty="0">
                <a:solidFill>
                  <a:schemeClr val="tx2"/>
                </a:solidFill>
                <a:latin typeface="+mj-lt"/>
                <a:ea typeface="黑体" pitchFamily="49" charset="-122"/>
              </a:rPr>
              <a:t>Rapidminer</a:t>
            </a:r>
            <a:endParaRPr kumimoji="0" lang="en-US" altLang="zh-CN" sz="2400" b="1" i="0" u="none" strike="noStrike" kern="1200" cap="none" spc="0" normalizeH="0" baseline="0" noProof="0" dirty="0">
              <a:ln>
                <a:noFill/>
              </a:ln>
              <a:solidFill>
                <a:schemeClr val="tx2"/>
              </a:solidFill>
              <a:effectLst/>
              <a:uLnTx/>
              <a:uFillTx/>
              <a:latin typeface="+mj-lt"/>
              <a:ea typeface="黑体" pitchFamily="49" charset="-122"/>
              <a:cs typeface="+mn-cs"/>
            </a:endParaRPr>
          </a:p>
          <a:p>
            <a:pPr marL="800100" lvl="1" indent="-342900">
              <a:spcBef>
                <a:spcPct val="20000"/>
              </a:spcBef>
              <a:buFont typeface="Arial" pitchFamily="34" charset="0"/>
              <a:buChar char="•"/>
            </a:pPr>
            <a:r>
              <a:rPr kumimoji="0" lang="en-US" altLang="zh-CN" sz="2400" b="1" i="0" u="none" strike="noStrike" kern="1200" cap="none" spc="0" normalizeH="0" baseline="0" noProof="0" dirty="0">
                <a:ln>
                  <a:noFill/>
                </a:ln>
                <a:solidFill>
                  <a:srgbClr val="C00000"/>
                </a:solidFill>
                <a:effectLst/>
                <a:uLnTx/>
                <a:uFillTx/>
                <a:latin typeface="+mj-lt"/>
                <a:ea typeface="黑体" pitchFamily="49" charset="-122"/>
                <a:cs typeface="+mn-cs"/>
              </a:rPr>
              <a:t>KNIME</a:t>
            </a:r>
            <a:endParaRPr kumimoji="0" lang="zh-CN" altLang="en-US" sz="2400" b="1" i="0" u="none" strike="noStrike" kern="1200" cap="none" spc="0" normalizeH="0" baseline="0" noProof="0" dirty="0">
              <a:ln>
                <a:noFill/>
              </a:ln>
              <a:solidFill>
                <a:srgbClr val="C00000"/>
              </a:solidFill>
              <a:effectLst/>
              <a:uLnTx/>
              <a:uFillTx/>
              <a:latin typeface="+mj-lt"/>
              <a:ea typeface="黑体" pitchFamily="49" charset="-122"/>
              <a:cs typeface="+mn-cs"/>
            </a:endParaRPr>
          </a:p>
        </p:txBody>
      </p:sp>
    </p:spTree>
    <p:extLst>
      <p:ext uri="{BB962C8B-B14F-4D97-AF65-F5344CB8AC3E}">
        <p14:creationId xmlns:p14="http://schemas.microsoft.com/office/powerpoint/2010/main" val="2218971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9.2</a:t>
            </a:r>
            <a:r>
              <a:rPr lang="zh-CN" altLang="en-US" dirty="0"/>
              <a:t>  数据科学工作流</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数据科学工作流的实现方式</a:t>
            </a:r>
          </a:p>
        </p:txBody>
      </p:sp>
      <p:pic>
        <p:nvPicPr>
          <p:cNvPr id="2" name="Picture 2">
            <a:extLst>
              <a:ext uri="{FF2B5EF4-FFF2-40B4-BE49-F238E27FC236}">
                <a16:creationId xmlns:a16="http://schemas.microsoft.com/office/drawing/2014/main" id="{CE05B24B-62AF-42EC-9C07-D0B6C57FE597}"/>
              </a:ext>
            </a:extLst>
          </p:cNvPr>
          <p:cNvPicPr>
            <a:picLocks noChangeAspect="1" noChangeArrowheads="1"/>
          </p:cNvPicPr>
          <p:nvPr/>
        </p:nvPicPr>
        <p:blipFill>
          <a:blip r:embed="rId2" cstate="print"/>
          <a:srcRect/>
          <a:stretch>
            <a:fillRect/>
          </a:stretch>
        </p:blipFill>
        <p:spPr bwMode="auto">
          <a:xfrm>
            <a:off x="2424419" y="837764"/>
            <a:ext cx="7343162" cy="4526782"/>
          </a:xfrm>
          <a:prstGeom prst="rect">
            <a:avLst/>
          </a:prstGeom>
          <a:noFill/>
          <a:ln w="9525">
            <a:noFill/>
            <a:miter lim="800000"/>
            <a:headEnd/>
            <a:tailEnd/>
          </a:ln>
        </p:spPr>
      </p:pic>
      <p:sp>
        <p:nvSpPr>
          <p:cNvPr id="10" name="标题 1">
            <a:extLst>
              <a:ext uri="{FF2B5EF4-FFF2-40B4-BE49-F238E27FC236}">
                <a16:creationId xmlns:a16="http://schemas.microsoft.com/office/drawing/2014/main" id="{2B6D3A38-468D-471A-B22C-F3821D099F23}"/>
              </a:ext>
            </a:extLst>
          </p:cNvPr>
          <p:cNvSpPr txBox="1">
            <a:spLocks/>
          </p:cNvSpPr>
          <p:nvPr/>
        </p:nvSpPr>
        <p:spPr>
          <a:xfrm>
            <a:off x="0" y="562571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000" b="0" i="0" u="none" strike="noStrike" kern="1200" cap="none" spc="0" normalizeH="0" baseline="0" noProof="0" dirty="0" err="1">
                <a:ln>
                  <a:noFill/>
                </a:ln>
                <a:solidFill>
                  <a:srgbClr val="C00000"/>
                </a:solidFill>
                <a:effectLst/>
                <a:uLnTx/>
                <a:uFillTx/>
                <a:latin typeface="Calibri"/>
                <a:ea typeface="黑体" pitchFamily="49" charset="-122"/>
                <a:cs typeface="+mj-cs"/>
              </a:rPr>
              <a:t>Rapidminer</a:t>
            </a:r>
            <a:r>
              <a:rPr kumimoji="0" lang="en-US" altLang="zh-CN" sz="4000" b="0" i="0" u="none" strike="noStrike" kern="1200" cap="none" spc="0" normalizeH="0" baseline="0" noProof="0" dirty="0">
                <a:ln>
                  <a:noFill/>
                </a:ln>
                <a:solidFill>
                  <a:srgbClr val="C00000"/>
                </a:solidFill>
                <a:effectLst/>
                <a:uLnTx/>
                <a:uFillTx/>
                <a:latin typeface="Calibri"/>
                <a:ea typeface="黑体" pitchFamily="49" charset="-122"/>
                <a:cs typeface="+mj-cs"/>
              </a:rPr>
              <a:t>  </a:t>
            </a:r>
            <a:r>
              <a:rPr kumimoji="0" lang="en-US" altLang="zh-CN" sz="2200" b="0" i="0" u="sng" strike="noStrike" kern="1200" cap="none" spc="0" normalizeH="0" baseline="0" noProof="0" dirty="0">
                <a:ln>
                  <a:noFill/>
                </a:ln>
                <a:solidFill>
                  <a:srgbClr val="C00000"/>
                </a:solidFill>
                <a:effectLst/>
                <a:uLnTx/>
                <a:uFillTx/>
                <a:latin typeface="Calibri"/>
                <a:ea typeface="黑体" pitchFamily="49" charset="-122"/>
                <a:cs typeface="+mj-cs"/>
              </a:rPr>
              <a:t>https://rapidminer.com</a:t>
            </a:r>
            <a:endParaRPr kumimoji="0" lang="zh-CN" altLang="en-US" sz="2200" b="0" i="0" u="sng" strike="noStrike" kern="1200" cap="none" spc="0" normalizeH="0" baseline="0" noProof="0" dirty="0">
              <a:ln>
                <a:noFill/>
              </a:ln>
              <a:solidFill>
                <a:srgbClr val="C00000"/>
              </a:solidFill>
              <a:effectLst/>
              <a:uLnTx/>
              <a:uFillTx/>
              <a:latin typeface="Calibri"/>
              <a:ea typeface="黑体" pitchFamily="49" charset="-122"/>
              <a:cs typeface="+mj-cs"/>
            </a:endParaRPr>
          </a:p>
        </p:txBody>
      </p:sp>
    </p:spTree>
    <p:extLst>
      <p:ext uri="{BB962C8B-B14F-4D97-AF65-F5344CB8AC3E}">
        <p14:creationId xmlns:p14="http://schemas.microsoft.com/office/powerpoint/2010/main" val="229451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什么是数据科学过程</a:t>
            </a:r>
          </a:p>
        </p:txBody>
      </p:sp>
      <p:sp>
        <p:nvSpPr>
          <p:cNvPr id="6" name="内容占位符 3">
            <a:extLst>
              <a:ext uri="{FF2B5EF4-FFF2-40B4-BE49-F238E27FC236}">
                <a16:creationId xmlns:a16="http://schemas.microsoft.com/office/drawing/2014/main" id="{FA72FBF6-D1E7-46DC-9B47-B8E2AF0BA35A}"/>
              </a:ext>
            </a:extLst>
          </p:cNvPr>
          <p:cNvSpPr txBox="1">
            <a:spLocks/>
          </p:cNvSpPr>
          <p:nvPr/>
        </p:nvSpPr>
        <p:spPr>
          <a:xfrm>
            <a:off x="571500" y="1160732"/>
            <a:ext cx="10974324" cy="4679236"/>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2800" dirty="0">
                <a:solidFill>
                  <a:srgbClr val="C00000"/>
                </a:solidFill>
                <a:latin typeface="Calibri" panose="020F0502020204030204" pitchFamily="34" charset="0"/>
                <a:ea typeface="黑体" panose="02010609060101010101" pitchFamily="49" charset="-122"/>
              </a:rPr>
              <a:t>微软</a:t>
            </a:r>
            <a:r>
              <a:rPr lang="zh-CN" altLang="en-US" sz="2800" dirty="0">
                <a:latin typeface="Calibri" panose="020F0502020204030204" pitchFamily="34" charset="0"/>
                <a:ea typeface="黑体" panose="02010609060101010101" pitchFamily="49" charset="-122"/>
              </a:rPr>
              <a:t>：</a:t>
            </a:r>
            <a:r>
              <a:rPr lang="en-US" altLang="zh-CN" sz="2800" dirty="0">
                <a:latin typeface="Calibri" panose="020F0502020204030204" pitchFamily="34" charset="0"/>
                <a:ea typeface="黑体" panose="02010609060101010101" pitchFamily="49" charset="-122"/>
              </a:rPr>
              <a:t>Data Science Process (DSP) </a:t>
            </a:r>
            <a:r>
              <a:rPr lang="zh-CN" altLang="en-US" sz="2800" dirty="0">
                <a:latin typeface="Calibri" panose="020F0502020204030204" pitchFamily="34" charset="0"/>
                <a:ea typeface="黑体" panose="02010609060101010101" pitchFamily="49" charset="-122"/>
              </a:rPr>
              <a:t>是一种敏捷的迭代式数据科学方法，可有效交付预测分析解决方案和智能应用程序。 </a:t>
            </a:r>
            <a:endParaRPr lang="en-US" altLang="zh-CN" sz="2800" dirty="0">
              <a:latin typeface="Calibri" panose="020F0502020204030204" pitchFamily="34" charset="0"/>
              <a:ea typeface="黑体" panose="02010609060101010101" pitchFamily="49" charset="-122"/>
            </a:endParaRPr>
          </a:p>
          <a:p>
            <a:pPr>
              <a:lnSpc>
                <a:spcPct val="130000"/>
              </a:lnSpc>
            </a:pPr>
            <a:r>
              <a:rPr lang="en-US" altLang="zh-CN" sz="2800" dirty="0">
                <a:solidFill>
                  <a:srgbClr val="C00000"/>
                </a:solidFill>
                <a:latin typeface="Calibri" panose="020F0502020204030204" pitchFamily="34" charset="0"/>
                <a:ea typeface="黑体" panose="02010609060101010101" pitchFamily="49" charset="-122"/>
              </a:rPr>
              <a:t>Joe Blitzstein</a:t>
            </a:r>
            <a:r>
              <a:rPr lang="en-US" altLang="zh-CN" sz="2800" dirty="0">
                <a:latin typeface="Calibri" panose="020F0502020204030204" pitchFamily="34" charset="0"/>
                <a:ea typeface="黑体" panose="02010609060101010101" pitchFamily="49" charset="-122"/>
              </a:rPr>
              <a:t> (Harvard): a data science process framework including: </a:t>
            </a:r>
          </a:p>
          <a:p>
            <a:pPr lvl="1">
              <a:lnSpc>
                <a:spcPct val="130000"/>
              </a:lnSpc>
            </a:pPr>
            <a:r>
              <a:rPr lang="en-US" altLang="zh-CN" sz="2800" dirty="0">
                <a:latin typeface="Calibri" panose="020F0502020204030204" pitchFamily="34" charset="0"/>
                <a:ea typeface="黑体" panose="02010609060101010101" pitchFamily="49" charset="-122"/>
              </a:rPr>
              <a:t>Stage 1: Ask A Question</a:t>
            </a:r>
            <a:endParaRPr lang="zh-CN" altLang="zh-CN" sz="2800" dirty="0">
              <a:latin typeface="Calibri" panose="020F0502020204030204" pitchFamily="34" charset="0"/>
              <a:ea typeface="黑体" panose="02010609060101010101" pitchFamily="49" charset="-122"/>
            </a:endParaRPr>
          </a:p>
          <a:p>
            <a:pPr lvl="1">
              <a:lnSpc>
                <a:spcPct val="130000"/>
              </a:lnSpc>
            </a:pPr>
            <a:r>
              <a:rPr lang="en-US" altLang="zh-CN" sz="2800" dirty="0">
                <a:latin typeface="Calibri" panose="020F0502020204030204" pitchFamily="34" charset="0"/>
                <a:ea typeface="黑体" panose="02010609060101010101" pitchFamily="49" charset="-122"/>
              </a:rPr>
              <a:t>Stage 2: Get the Data</a:t>
            </a:r>
            <a:endParaRPr lang="zh-CN" altLang="zh-CN" sz="2800" dirty="0">
              <a:latin typeface="Calibri" panose="020F0502020204030204" pitchFamily="34" charset="0"/>
              <a:ea typeface="黑体" panose="02010609060101010101" pitchFamily="49" charset="-122"/>
            </a:endParaRPr>
          </a:p>
          <a:p>
            <a:pPr lvl="1">
              <a:lnSpc>
                <a:spcPct val="130000"/>
              </a:lnSpc>
            </a:pPr>
            <a:r>
              <a:rPr lang="en-US" altLang="zh-CN" sz="2800" dirty="0">
                <a:latin typeface="Calibri" panose="020F0502020204030204" pitchFamily="34" charset="0"/>
                <a:ea typeface="黑体" panose="02010609060101010101" pitchFamily="49" charset="-122"/>
              </a:rPr>
              <a:t>Stage 3: Explore the Data</a:t>
            </a:r>
            <a:endParaRPr lang="zh-CN" altLang="zh-CN" sz="2800" dirty="0">
              <a:latin typeface="Calibri" panose="020F0502020204030204" pitchFamily="34" charset="0"/>
              <a:ea typeface="黑体" panose="02010609060101010101" pitchFamily="49" charset="-122"/>
            </a:endParaRPr>
          </a:p>
          <a:p>
            <a:pPr lvl="1">
              <a:lnSpc>
                <a:spcPct val="130000"/>
              </a:lnSpc>
            </a:pPr>
            <a:r>
              <a:rPr lang="en-US" altLang="zh-CN" sz="2800" dirty="0">
                <a:latin typeface="Calibri" panose="020F0502020204030204" pitchFamily="34" charset="0"/>
                <a:ea typeface="黑体" panose="02010609060101010101" pitchFamily="49" charset="-122"/>
              </a:rPr>
              <a:t>Stage 4: Model the Data</a:t>
            </a:r>
          </a:p>
          <a:p>
            <a:pPr lvl="1">
              <a:lnSpc>
                <a:spcPct val="130000"/>
              </a:lnSpc>
            </a:pPr>
            <a:r>
              <a:rPr lang="en-US" altLang="zh-CN" sz="2800" dirty="0">
                <a:latin typeface="Calibri" panose="020F0502020204030204" pitchFamily="34" charset="0"/>
                <a:ea typeface="黑体" panose="02010609060101010101" pitchFamily="49" charset="-122"/>
              </a:rPr>
              <a:t>Stage 5: Communicate the Data</a:t>
            </a:r>
            <a:endParaRPr lang="zh-CN" altLang="zh-CN" sz="2800" dirty="0">
              <a:latin typeface="Calibri" panose="020F0502020204030204" pitchFamily="34" charset="0"/>
              <a:ea typeface="黑体" panose="02010609060101010101" pitchFamily="49" charset="-122"/>
            </a:endParaRPr>
          </a:p>
          <a:p>
            <a:pPr>
              <a:lnSpc>
                <a:spcPct val="130000"/>
              </a:lnSpc>
            </a:pPr>
            <a:r>
              <a:rPr lang="en-US" altLang="zh-CN" sz="2800" dirty="0">
                <a:solidFill>
                  <a:srgbClr val="C00000"/>
                </a:solidFill>
                <a:latin typeface="Calibri" panose="020F0502020204030204" pitchFamily="34" charset="0"/>
                <a:ea typeface="黑体" panose="02010609060101010101" pitchFamily="49" charset="-122"/>
              </a:rPr>
              <a:t>CRISP-DM</a:t>
            </a:r>
            <a:r>
              <a:rPr lang="en-US" altLang="zh-CN" sz="2800" dirty="0">
                <a:latin typeface="Calibri" panose="020F0502020204030204" pitchFamily="34" charset="0"/>
                <a:ea typeface="黑体" panose="02010609060101010101" pitchFamily="49" charset="-122"/>
              </a:rPr>
              <a:t>: is an open standard process model that describes common approaches used by data mining experts.</a:t>
            </a:r>
            <a:endParaRPr lang="zh-CN" altLang="en-US" sz="2800"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390418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9.2</a:t>
            </a:r>
            <a:r>
              <a:rPr lang="zh-CN" altLang="en-US" dirty="0"/>
              <a:t>  数据科学工作流</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数据科学工作流的实现方式</a:t>
            </a:r>
          </a:p>
        </p:txBody>
      </p:sp>
      <p:sp>
        <p:nvSpPr>
          <p:cNvPr id="10" name="标题 1">
            <a:extLst>
              <a:ext uri="{FF2B5EF4-FFF2-40B4-BE49-F238E27FC236}">
                <a16:creationId xmlns:a16="http://schemas.microsoft.com/office/drawing/2014/main" id="{2B6D3A38-468D-471A-B22C-F3821D099F23}"/>
              </a:ext>
            </a:extLst>
          </p:cNvPr>
          <p:cNvSpPr txBox="1">
            <a:spLocks/>
          </p:cNvSpPr>
          <p:nvPr/>
        </p:nvSpPr>
        <p:spPr>
          <a:xfrm>
            <a:off x="0" y="562571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Calibri"/>
                <a:ea typeface="黑体" pitchFamily="49" charset="-122"/>
                <a:cs typeface="+mj-cs"/>
              </a:rPr>
              <a:t>SPSS Modeler</a:t>
            </a:r>
            <a:endParaRPr kumimoji="0" lang="zh-CN" altLang="en-US" sz="2200" b="0" i="0" u="sng" strike="noStrike" kern="1200" cap="none" spc="0" normalizeH="0" baseline="0" noProof="0" dirty="0">
              <a:ln>
                <a:noFill/>
              </a:ln>
              <a:solidFill>
                <a:srgbClr val="C00000"/>
              </a:solidFill>
              <a:effectLst/>
              <a:uLnTx/>
              <a:uFillTx/>
              <a:latin typeface="Calibri"/>
              <a:ea typeface="黑体" pitchFamily="49" charset="-122"/>
              <a:cs typeface="+mj-cs"/>
            </a:endParaRPr>
          </a:p>
        </p:txBody>
      </p:sp>
      <p:pic>
        <p:nvPicPr>
          <p:cNvPr id="5" name="Picture 3">
            <a:extLst>
              <a:ext uri="{FF2B5EF4-FFF2-40B4-BE49-F238E27FC236}">
                <a16:creationId xmlns:a16="http://schemas.microsoft.com/office/drawing/2014/main" id="{4B851B86-C504-4BDB-88C6-4556B74F7349}"/>
              </a:ext>
            </a:extLst>
          </p:cNvPr>
          <p:cNvPicPr>
            <a:picLocks noChangeAspect="1" noChangeArrowheads="1"/>
          </p:cNvPicPr>
          <p:nvPr/>
        </p:nvPicPr>
        <p:blipFill>
          <a:blip r:embed="rId2" cstate="print"/>
          <a:srcRect/>
          <a:stretch>
            <a:fillRect/>
          </a:stretch>
        </p:blipFill>
        <p:spPr bwMode="auto">
          <a:xfrm>
            <a:off x="2175777" y="765356"/>
            <a:ext cx="7840446" cy="46715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9753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9.2</a:t>
            </a:r>
            <a:r>
              <a:rPr lang="zh-CN" altLang="en-US" dirty="0"/>
              <a:t>  数据科学工作流</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数据科学工作流的实现方式</a:t>
            </a:r>
          </a:p>
        </p:txBody>
      </p:sp>
      <p:sp>
        <p:nvSpPr>
          <p:cNvPr id="10" name="标题 1">
            <a:extLst>
              <a:ext uri="{FF2B5EF4-FFF2-40B4-BE49-F238E27FC236}">
                <a16:creationId xmlns:a16="http://schemas.microsoft.com/office/drawing/2014/main" id="{2B6D3A38-468D-471A-B22C-F3821D099F23}"/>
              </a:ext>
            </a:extLst>
          </p:cNvPr>
          <p:cNvSpPr txBox="1">
            <a:spLocks/>
          </p:cNvSpPr>
          <p:nvPr/>
        </p:nvSpPr>
        <p:spPr>
          <a:xfrm>
            <a:off x="0" y="562571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Calibri"/>
                <a:ea typeface="黑体" pitchFamily="49" charset="-122"/>
                <a:cs typeface="+mj-cs"/>
              </a:rPr>
              <a:t>KNIME Analytics Platform</a:t>
            </a:r>
            <a:endParaRPr kumimoji="0" lang="zh-CN" altLang="en-US" sz="2200" b="0" i="0" u="sng" strike="noStrike" kern="1200" cap="none" spc="0" normalizeH="0" baseline="0" noProof="0" dirty="0">
              <a:ln>
                <a:noFill/>
              </a:ln>
              <a:solidFill>
                <a:srgbClr val="C00000"/>
              </a:solidFill>
              <a:effectLst/>
              <a:uLnTx/>
              <a:uFillTx/>
              <a:latin typeface="Calibri"/>
              <a:ea typeface="黑体" pitchFamily="49" charset="-122"/>
              <a:cs typeface="+mj-cs"/>
            </a:endParaRPr>
          </a:p>
        </p:txBody>
      </p:sp>
      <p:pic>
        <p:nvPicPr>
          <p:cNvPr id="2" name="Picture 3">
            <a:extLst>
              <a:ext uri="{FF2B5EF4-FFF2-40B4-BE49-F238E27FC236}">
                <a16:creationId xmlns:a16="http://schemas.microsoft.com/office/drawing/2014/main" id="{A7C4971E-426F-479B-BFD0-3F553C6CD8F2}"/>
              </a:ext>
            </a:extLst>
          </p:cNvPr>
          <p:cNvPicPr>
            <a:picLocks noChangeAspect="1" noChangeArrowheads="1"/>
          </p:cNvPicPr>
          <p:nvPr/>
        </p:nvPicPr>
        <p:blipFill>
          <a:blip r:embed="rId2" cstate="print"/>
          <a:srcRect/>
          <a:stretch>
            <a:fillRect/>
          </a:stretch>
        </p:blipFill>
        <p:spPr bwMode="auto">
          <a:xfrm>
            <a:off x="1749552" y="610467"/>
            <a:ext cx="8692896" cy="4889754"/>
          </a:xfrm>
          <a:prstGeom prst="rect">
            <a:avLst/>
          </a:prstGeom>
          <a:noFill/>
          <a:ln w="9525">
            <a:noFill/>
            <a:miter lim="800000"/>
            <a:headEnd/>
            <a:tailEnd/>
          </a:ln>
        </p:spPr>
      </p:pic>
    </p:spTree>
    <p:extLst>
      <p:ext uri="{BB962C8B-B14F-4D97-AF65-F5344CB8AC3E}">
        <p14:creationId xmlns:p14="http://schemas.microsoft.com/office/powerpoint/2010/main" val="2594893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9.2</a:t>
            </a:r>
            <a:r>
              <a:rPr lang="zh-CN" altLang="en-US" dirty="0"/>
              <a:t>  数据科学工作流</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数据科学工作流的实现方式</a:t>
            </a:r>
          </a:p>
        </p:txBody>
      </p:sp>
      <p:sp>
        <p:nvSpPr>
          <p:cNvPr id="10" name="标题 1">
            <a:extLst>
              <a:ext uri="{FF2B5EF4-FFF2-40B4-BE49-F238E27FC236}">
                <a16:creationId xmlns:a16="http://schemas.microsoft.com/office/drawing/2014/main" id="{2B6D3A38-468D-471A-B22C-F3821D099F23}"/>
              </a:ext>
            </a:extLst>
          </p:cNvPr>
          <p:cNvSpPr txBox="1">
            <a:spLocks/>
          </p:cNvSpPr>
          <p:nvPr/>
        </p:nvSpPr>
        <p:spPr>
          <a:xfrm>
            <a:off x="0" y="562571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Calibri"/>
                <a:ea typeface="黑体" pitchFamily="49" charset="-122"/>
                <a:cs typeface="+mj-cs"/>
              </a:rPr>
              <a:t>KNIME Analytics Platform</a:t>
            </a:r>
            <a:endParaRPr kumimoji="0" lang="zh-CN" altLang="en-US" sz="2200" b="0" i="0" u="sng" strike="noStrike" kern="1200" cap="none" spc="0" normalizeH="0" baseline="0" noProof="0" dirty="0">
              <a:ln>
                <a:noFill/>
              </a:ln>
              <a:solidFill>
                <a:srgbClr val="C00000"/>
              </a:solidFill>
              <a:effectLst/>
              <a:uLnTx/>
              <a:uFillTx/>
              <a:latin typeface="Calibri"/>
              <a:ea typeface="黑体" pitchFamily="49" charset="-122"/>
              <a:cs typeface="+mj-cs"/>
            </a:endParaRPr>
          </a:p>
        </p:txBody>
      </p:sp>
      <p:pic>
        <p:nvPicPr>
          <p:cNvPr id="5" name="Picture 2">
            <a:extLst>
              <a:ext uri="{FF2B5EF4-FFF2-40B4-BE49-F238E27FC236}">
                <a16:creationId xmlns:a16="http://schemas.microsoft.com/office/drawing/2014/main" id="{2E6E13C1-92AF-416C-A72A-E44F6E17B69D}"/>
              </a:ext>
            </a:extLst>
          </p:cNvPr>
          <p:cNvPicPr>
            <a:picLocks noChangeAspect="1" noChangeArrowheads="1"/>
          </p:cNvPicPr>
          <p:nvPr/>
        </p:nvPicPr>
        <p:blipFill>
          <a:blip r:embed="rId2" cstate="print"/>
          <a:srcRect/>
          <a:stretch>
            <a:fillRect/>
          </a:stretch>
        </p:blipFill>
        <p:spPr bwMode="auto">
          <a:xfrm>
            <a:off x="1907666" y="700093"/>
            <a:ext cx="8376668" cy="4711089"/>
          </a:xfrm>
          <a:prstGeom prst="rect">
            <a:avLst/>
          </a:prstGeom>
          <a:noFill/>
          <a:ln w="9525">
            <a:noFill/>
            <a:miter lim="800000"/>
            <a:headEnd/>
            <a:tailEnd/>
          </a:ln>
        </p:spPr>
      </p:pic>
    </p:spTree>
    <p:extLst>
      <p:ext uri="{BB962C8B-B14F-4D97-AF65-F5344CB8AC3E}">
        <p14:creationId xmlns:p14="http://schemas.microsoft.com/office/powerpoint/2010/main" val="2125893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9.2</a:t>
            </a:r>
            <a:r>
              <a:rPr lang="zh-CN" altLang="en-US" dirty="0"/>
              <a:t>  数据科学工作流</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数据科学工作流的实现方式</a:t>
            </a:r>
          </a:p>
        </p:txBody>
      </p:sp>
      <p:sp>
        <p:nvSpPr>
          <p:cNvPr id="10" name="标题 1">
            <a:extLst>
              <a:ext uri="{FF2B5EF4-FFF2-40B4-BE49-F238E27FC236}">
                <a16:creationId xmlns:a16="http://schemas.microsoft.com/office/drawing/2014/main" id="{2B6D3A38-468D-471A-B22C-F3821D099F23}"/>
              </a:ext>
            </a:extLst>
          </p:cNvPr>
          <p:cNvSpPr txBox="1">
            <a:spLocks/>
          </p:cNvSpPr>
          <p:nvPr/>
        </p:nvSpPr>
        <p:spPr>
          <a:xfrm>
            <a:off x="0" y="562571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Calibri"/>
                <a:ea typeface="黑体" pitchFamily="49" charset="-122"/>
                <a:cs typeface="+mj-cs"/>
              </a:rPr>
              <a:t>KNIME Analytics Platform</a:t>
            </a:r>
            <a:endParaRPr kumimoji="0" lang="zh-CN" altLang="en-US" sz="2200" b="0" i="0" u="sng" strike="noStrike" kern="1200" cap="none" spc="0" normalizeH="0" baseline="0" noProof="0" dirty="0">
              <a:ln>
                <a:noFill/>
              </a:ln>
              <a:solidFill>
                <a:srgbClr val="C00000"/>
              </a:solidFill>
              <a:effectLst/>
              <a:uLnTx/>
              <a:uFillTx/>
              <a:latin typeface="Calibri"/>
              <a:ea typeface="黑体" pitchFamily="49" charset="-122"/>
              <a:cs typeface="+mj-cs"/>
            </a:endParaRPr>
          </a:p>
        </p:txBody>
      </p:sp>
      <p:pic>
        <p:nvPicPr>
          <p:cNvPr id="2" name="Picture 2">
            <a:extLst>
              <a:ext uri="{FF2B5EF4-FFF2-40B4-BE49-F238E27FC236}">
                <a16:creationId xmlns:a16="http://schemas.microsoft.com/office/drawing/2014/main" id="{ABACFD36-216A-4C0F-926E-9D6CEAEAD8EE}"/>
              </a:ext>
            </a:extLst>
          </p:cNvPr>
          <p:cNvPicPr>
            <a:picLocks noChangeAspect="1" noChangeArrowheads="1"/>
          </p:cNvPicPr>
          <p:nvPr/>
        </p:nvPicPr>
        <p:blipFill>
          <a:blip r:embed="rId2" cstate="print"/>
          <a:srcRect/>
          <a:stretch>
            <a:fillRect/>
          </a:stretch>
        </p:blipFill>
        <p:spPr bwMode="auto">
          <a:xfrm>
            <a:off x="2103786" y="1001798"/>
            <a:ext cx="7984427" cy="4303663"/>
          </a:xfrm>
          <a:prstGeom prst="rect">
            <a:avLst/>
          </a:prstGeom>
          <a:noFill/>
          <a:ln w="9525">
            <a:noFill/>
            <a:miter lim="800000"/>
            <a:headEnd/>
            <a:tailEnd/>
          </a:ln>
        </p:spPr>
      </p:pic>
    </p:spTree>
    <p:extLst>
      <p:ext uri="{BB962C8B-B14F-4D97-AF65-F5344CB8AC3E}">
        <p14:creationId xmlns:p14="http://schemas.microsoft.com/office/powerpoint/2010/main" val="3321487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9.2</a:t>
            </a:r>
            <a:r>
              <a:rPr lang="zh-CN" altLang="en-US" dirty="0"/>
              <a:t>  数据科学工作流</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数据科学工作流的实现方式</a:t>
            </a:r>
          </a:p>
        </p:txBody>
      </p:sp>
      <p:sp>
        <p:nvSpPr>
          <p:cNvPr id="10" name="标题 1">
            <a:extLst>
              <a:ext uri="{FF2B5EF4-FFF2-40B4-BE49-F238E27FC236}">
                <a16:creationId xmlns:a16="http://schemas.microsoft.com/office/drawing/2014/main" id="{2B6D3A38-468D-471A-B22C-F3821D099F23}"/>
              </a:ext>
            </a:extLst>
          </p:cNvPr>
          <p:cNvSpPr txBox="1">
            <a:spLocks/>
          </p:cNvSpPr>
          <p:nvPr/>
        </p:nvSpPr>
        <p:spPr>
          <a:xfrm>
            <a:off x="0" y="562571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Calibri"/>
                <a:ea typeface="黑体" pitchFamily="49" charset="-122"/>
                <a:cs typeface="+mj-cs"/>
              </a:rPr>
              <a:t>KNIME Analytics Platform</a:t>
            </a:r>
            <a:endParaRPr kumimoji="0" lang="zh-CN" altLang="en-US" sz="2200" b="0" i="0" u="sng" strike="noStrike" kern="1200" cap="none" spc="0" normalizeH="0" baseline="0" noProof="0" dirty="0">
              <a:ln>
                <a:noFill/>
              </a:ln>
              <a:solidFill>
                <a:srgbClr val="C00000"/>
              </a:solidFill>
              <a:effectLst/>
              <a:uLnTx/>
              <a:uFillTx/>
              <a:latin typeface="Calibri"/>
              <a:ea typeface="黑体" pitchFamily="49" charset="-122"/>
              <a:cs typeface="+mj-cs"/>
            </a:endParaRPr>
          </a:p>
        </p:txBody>
      </p:sp>
      <p:pic>
        <p:nvPicPr>
          <p:cNvPr id="6" name="Picture 4">
            <a:extLst>
              <a:ext uri="{FF2B5EF4-FFF2-40B4-BE49-F238E27FC236}">
                <a16:creationId xmlns:a16="http://schemas.microsoft.com/office/drawing/2014/main" id="{9B84F207-13E4-425C-94A9-6701CA2E3F54}"/>
              </a:ext>
            </a:extLst>
          </p:cNvPr>
          <p:cNvPicPr>
            <a:picLocks noChangeAspect="1" noChangeArrowheads="1"/>
          </p:cNvPicPr>
          <p:nvPr/>
        </p:nvPicPr>
        <p:blipFill>
          <a:blip r:embed="rId2" cstate="print"/>
          <a:srcRect/>
          <a:stretch>
            <a:fillRect/>
          </a:stretch>
        </p:blipFill>
        <p:spPr bwMode="auto">
          <a:xfrm>
            <a:off x="524790" y="880647"/>
            <a:ext cx="6366738" cy="3934840"/>
          </a:xfrm>
          <a:prstGeom prst="rect">
            <a:avLst/>
          </a:prstGeom>
          <a:ln>
            <a:noFill/>
          </a:ln>
          <a:effectLst>
            <a:outerShdw blurRad="190500" algn="tl" rotWithShape="0">
              <a:srgbClr val="000000">
                <a:alpha val="70000"/>
              </a:srgbClr>
            </a:outerShdw>
          </a:effectLst>
        </p:spPr>
      </p:pic>
      <p:pic>
        <p:nvPicPr>
          <p:cNvPr id="5" name="Picture 3">
            <a:extLst>
              <a:ext uri="{FF2B5EF4-FFF2-40B4-BE49-F238E27FC236}">
                <a16:creationId xmlns:a16="http://schemas.microsoft.com/office/drawing/2014/main" id="{510CC6EA-1D5F-4C5F-9A15-687F552DA693}"/>
              </a:ext>
            </a:extLst>
          </p:cNvPr>
          <p:cNvPicPr>
            <a:picLocks noChangeAspect="1" noChangeArrowheads="1"/>
          </p:cNvPicPr>
          <p:nvPr/>
        </p:nvPicPr>
        <p:blipFill>
          <a:blip r:embed="rId3" cstate="print"/>
          <a:srcRect/>
          <a:stretch>
            <a:fillRect/>
          </a:stretch>
        </p:blipFill>
        <p:spPr bwMode="auto">
          <a:xfrm>
            <a:off x="6394249" y="2341901"/>
            <a:ext cx="5272961" cy="27729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7801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9.2</a:t>
            </a:r>
            <a:r>
              <a:rPr lang="zh-CN" altLang="en-US" dirty="0"/>
              <a:t>  数据科学工作流</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zh-CN" altLang="en-US" dirty="0"/>
              <a:t>数据科学工作流的实现方式</a:t>
            </a:r>
          </a:p>
        </p:txBody>
      </p:sp>
      <p:sp>
        <p:nvSpPr>
          <p:cNvPr id="10" name="标题 1">
            <a:extLst>
              <a:ext uri="{FF2B5EF4-FFF2-40B4-BE49-F238E27FC236}">
                <a16:creationId xmlns:a16="http://schemas.microsoft.com/office/drawing/2014/main" id="{2B6D3A38-468D-471A-B22C-F3821D099F23}"/>
              </a:ext>
            </a:extLst>
          </p:cNvPr>
          <p:cNvSpPr txBox="1">
            <a:spLocks/>
          </p:cNvSpPr>
          <p:nvPr/>
        </p:nvSpPr>
        <p:spPr>
          <a:xfrm>
            <a:off x="0" y="562571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itchFamily="49"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Calibri"/>
                <a:ea typeface="黑体" pitchFamily="49" charset="-122"/>
                <a:cs typeface="+mj-cs"/>
              </a:rPr>
              <a:t>KNIME Software Ecosystem</a:t>
            </a:r>
            <a:endParaRPr kumimoji="0" lang="zh-CN" altLang="en-US" sz="2200" b="0" i="0" u="sng" strike="noStrike" kern="1200" cap="none" spc="0" normalizeH="0" baseline="0" noProof="0" dirty="0">
              <a:ln>
                <a:noFill/>
              </a:ln>
              <a:solidFill>
                <a:srgbClr val="C00000"/>
              </a:solidFill>
              <a:effectLst/>
              <a:uLnTx/>
              <a:uFillTx/>
              <a:latin typeface="Calibri"/>
              <a:ea typeface="黑体" pitchFamily="49" charset="-122"/>
              <a:cs typeface="+mj-cs"/>
            </a:endParaRPr>
          </a:p>
        </p:txBody>
      </p:sp>
      <p:pic>
        <p:nvPicPr>
          <p:cNvPr id="2" name="Picture 2">
            <a:extLst>
              <a:ext uri="{FF2B5EF4-FFF2-40B4-BE49-F238E27FC236}">
                <a16:creationId xmlns:a16="http://schemas.microsoft.com/office/drawing/2014/main" id="{87110C1D-6CAA-4E93-8DE7-240B01204DE7}"/>
              </a:ext>
            </a:extLst>
          </p:cNvPr>
          <p:cNvPicPr>
            <a:picLocks noChangeAspect="1" noChangeArrowheads="1"/>
          </p:cNvPicPr>
          <p:nvPr/>
        </p:nvPicPr>
        <p:blipFill>
          <a:blip r:embed="rId2" cstate="print"/>
          <a:srcRect/>
          <a:stretch>
            <a:fillRect/>
          </a:stretch>
        </p:blipFill>
        <p:spPr bwMode="auto">
          <a:xfrm>
            <a:off x="1861502" y="798632"/>
            <a:ext cx="7530211" cy="4605046"/>
          </a:xfrm>
          <a:prstGeom prst="rect">
            <a:avLst/>
          </a:prstGeom>
          <a:noFill/>
          <a:ln w="9525">
            <a:noFill/>
            <a:miter lim="800000"/>
            <a:headEnd/>
            <a:tailEnd/>
          </a:ln>
        </p:spPr>
      </p:pic>
    </p:spTree>
    <p:extLst>
      <p:ext uri="{BB962C8B-B14F-4D97-AF65-F5344CB8AC3E}">
        <p14:creationId xmlns:p14="http://schemas.microsoft.com/office/powerpoint/2010/main" val="1224066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993815"/>
            <a:ext cx="4801847" cy="755650"/>
          </a:xfrm>
        </p:spPr>
        <p:txBody>
          <a:bodyPr>
            <a:normAutofit/>
          </a:bodyPr>
          <a:lstStyle/>
          <a:p>
            <a:r>
              <a:rPr lang="zh-CN" altLang="en-US" dirty="0"/>
              <a:t>数据科学过程基础</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1042583"/>
            <a:ext cx="741082" cy="755650"/>
          </a:xfrm>
        </p:spPr>
        <p:txBody>
          <a:bodyPr/>
          <a:lstStyle/>
          <a:p>
            <a:r>
              <a:rPr lang="en-US" altLang="zh-CN" dirty="0"/>
              <a:t>1</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400" dirty="0">
                <a:solidFill>
                  <a:schemeClr val="bg1"/>
                </a:solidFill>
              </a:rPr>
              <a:t>第 </a:t>
            </a:r>
            <a:r>
              <a:rPr lang="en-US" altLang="zh-CN" sz="2400" dirty="0">
                <a:solidFill>
                  <a:schemeClr val="bg1"/>
                </a:solidFill>
              </a:rPr>
              <a:t>9 </a:t>
            </a:r>
            <a:r>
              <a:rPr lang="zh-CN" altLang="en-US" sz="2400" dirty="0">
                <a:solidFill>
                  <a:schemeClr val="bg1"/>
                </a:solidFill>
              </a:rPr>
              <a:t>章</a:t>
            </a:r>
            <a:br>
              <a:rPr lang="en-US" altLang="zh-CN" sz="5400" dirty="0">
                <a:solidFill>
                  <a:schemeClr val="bg1"/>
                </a:solidFill>
              </a:rPr>
            </a:br>
            <a:r>
              <a:rPr lang="zh-CN" altLang="en-US" sz="3200" dirty="0">
                <a:solidFill>
                  <a:schemeClr val="bg1"/>
                </a:solidFill>
              </a:rPr>
              <a:t>数据科学过程</a:t>
            </a:r>
            <a:endParaRPr lang="zh-CN" altLang="en-US" sz="5400"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4594965"/>
            <a:ext cx="4801847" cy="755650"/>
          </a:xfrm>
        </p:spPr>
        <p:txBody>
          <a:bodyPr/>
          <a:lstStyle/>
          <a:p>
            <a:pPr marL="0" indent="0">
              <a:buNone/>
            </a:pPr>
            <a:r>
              <a:rPr lang="zh-CN" altLang="en-US" dirty="0"/>
              <a:t>数据科学工作流</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4594965"/>
            <a:ext cx="741082" cy="755650"/>
          </a:xfrm>
        </p:spPr>
        <p:txBody>
          <a:bodyPr/>
          <a:lstStyle/>
          <a:p>
            <a:r>
              <a:rPr lang="en-US" altLang="zh-CN" dirty="0"/>
              <a:t>2</a:t>
            </a:r>
            <a:endParaRPr lang="zh-CN" altLang="en-US" dirty="0"/>
          </a:p>
        </p:txBody>
      </p:sp>
      <p:sp>
        <p:nvSpPr>
          <p:cNvPr id="5" name="文本占位符 4">
            <a:extLst>
              <a:ext uri="{FF2B5EF4-FFF2-40B4-BE49-F238E27FC236}">
                <a16:creationId xmlns:a16="http://schemas.microsoft.com/office/drawing/2014/main" id="{9E7B4D04-9D43-4B32-B148-F56DDAAB0F44}"/>
              </a:ext>
            </a:extLst>
          </p:cNvPr>
          <p:cNvSpPr>
            <a:spLocks noGrp="1"/>
          </p:cNvSpPr>
          <p:nvPr>
            <p:ph type="body" sz="quarter" idx="13"/>
          </p:nvPr>
        </p:nvSpPr>
        <p:spPr>
          <a:xfrm>
            <a:off x="6295130" y="1798233"/>
            <a:ext cx="4801847" cy="2796732"/>
          </a:xfrm>
        </p:spPr>
        <p:txBody>
          <a:bodyPr anchor="t">
            <a:normAutofit/>
          </a:bodyPr>
          <a:lstStyle/>
          <a:p>
            <a:r>
              <a:rPr lang="zh-CN" altLang="en-US" sz="2000" dirty="0"/>
              <a:t> </a:t>
            </a:r>
            <a:r>
              <a:rPr lang="en-US" altLang="zh-CN" sz="2000" dirty="0"/>
              <a:t>- </a:t>
            </a:r>
            <a:r>
              <a:rPr lang="zh-CN" altLang="en-US" sz="2000" dirty="0"/>
              <a:t>设定研究目标</a:t>
            </a:r>
            <a:endParaRPr lang="en-US" altLang="zh-CN" sz="2000" dirty="0"/>
          </a:p>
          <a:p>
            <a:r>
              <a:rPr lang="en-US" altLang="zh-CN" sz="2000" dirty="0"/>
              <a:t> - </a:t>
            </a:r>
            <a:r>
              <a:rPr lang="zh-CN" altLang="en-US" sz="2000" dirty="0"/>
              <a:t>数据获取</a:t>
            </a:r>
            <a:endParaRPr lang="en-US" altLang="zh-CN" sz="2000" dirty="0"/>
          </a:p>
          <a:p>
            <a:r>
              <a:rPr lang="en-US" altLang="zh-CN" sz="2000" dirty="0"/>
              <a:t> - </a:t>
            </a:r>
            <a:r>
              <a:rPr lang="zh-CN" altLang="en-US" sz="2000" dirty="0"/>
              <a:t>数据预处理</a:t>
            </a:r>
            <a:endParaRPr lang="en-US" altLang="zh-CN" sz="2000" dirty="0"/>
          </a:p>
          <a:p>
            <a:r>
              <a:rPr lang="en-US" altLang="zh-CN" sz="2000" dirty="0"/>
              <a:t> - </a:t>
            </a:r>
            <a:r>
              <a:rPr lang="zh-CN" altLang="en-US" sz="2000" dirty="0"/>
              <a:t>探索性分析</a:t>
            </a:r>
            <a:endParaRPr lang="en-US" altLang="zh-CN" sz="2000" dirty="0"/>
          </a:p>
          <a:p>
            <a:r>
              <a:rPr lang="en-US" altLang="zh-CN" sz="2000" dirty="0"/>
              <a:t> - </a:t>
            </a:r>
            <a:r>
              <a:rPr lang="zh-CN" altLang="en-US" sz="2000" dirty="0"/>
              <a:t>数据建模</a:t>
            </a:r>
            <a:endParaRPr lang="en-US" altLang="zh-CN" sz="2000" dirty="0"/>
          </a:p>
          <a:p>
            <a:r>
              <a:rPr lang="en-US" altLang="zh-CN" sz="2000" dirty="0"/>
              <a:t> - </a:t>
            </a:r>
            <a:r>
              <a:rPr lang="zh-CN" altLang="en-US" sz="2000" dirty="0"/>
              <a:t>交流与展示</a:t>
            </a:r>
            <a:endParaRPr lang="en-US" altLang="zh-CN" sz="2000" dirty="0"/>
          </a:p>
        </p:txBody>
      </p:sp>
    </p:spTree>
    <p:extLst>
      <p:ext uri="{BB962C8B-B14F-4D97-AF65-F5344CB8AC3E}">
        <p14:creationId xmlns:p14="http://schemas.microsoft.com/office/powerpoint/2010/main" val="12686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en-US" altLang="zh-CN" sz="2400" dirty="0"/>
              <a:t>Microsoft Team Data Science Lifecycle</a:t>
            </a:r>
            <a:endParaRPr lang="zh-CN" altLang="en-US" sz="2400" dirty="0"/>
          </a:p>
        </p:txBody>
      </p:sp>
      <p:pic>
        <p:nvPicPr>
          <p:cNvPr id="2" name="Picture 3">
            <a:extLst>
              <a:ext uri="{FF2B5EF4-FFF2-40B4-BE49-F238E27FC236}">
                <a16:creationId xmlns:a16="http://schemas.microsoft.com/office/drawing/2014/main" id="{4A7C4161-2EB0-4E33-BD4B-D7C95B12F7CA}"/>
              </a:ext>
            </a:extLst>
          </p:cNvPr>
          <p:cNvPicPr>
            <a:picLocks noChangeAspect="1" noChangeArrowheads="1"/>
          </p:cNvPicPr>
          <p:nvPr/>
        </p:nvPicPr>
        <p:blipFill>
          <a:blip r:embed="rId2" cstate="print"/>
          <a:srcRect/>
          <a:stretch>
            <a:fillRect/>
          </a:stretch>
        </p:blipFill>
        <p:spPr bwMode="auto">
          <a:xfrm>
            <a:off x="325105" y="947726"/>
            <a:ext cx="7231397" cy="4962547"/>
          </a:xfrm>
          <a:prstGeom prst="rect">
            <a:avLst/>
          </a:prstGeom>
          <a:noFill/>
          <a:ln w="9525">
            <a:noFill/>
            <a:miter lim="800000"/>
            <a:headEnd/>
            <a:tailEnd/>
          </a:ln>
        </p:spPr>
      </p:pic>
      <p:sp>
        <p:nvSpPr>
          <p:cNvPr id="8" name="内容占位符 2">
            <a:extLst>
              <a:ext uri="{FF2B5EF4-FFF2-40B4-BE49-F238E27FC236}">
                <a16:creationId xmlns:a16="http://schemas.microsoft.com/office/drawing/2014/main" id="{19845BD3-5C67-482D-8529-2CF655EA0C91}"/>
              </a:ext>
            </a:extLst>
          </p:cNvPr>
          <p:cNvSpPr txBox="1">
            <a:spLocks/>
          </p:cNvSpPr>
          <p:nvPr/>
        </p:nvSpPr>
        <p:spPr>
          <a:xfrm>
            <a:off x="8164128" y="1731763"/>
            <a:ext cx="3406080"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altLang="zh-CN" sz="2800" dirty="0">
                <a:latin typeface="Calibri" panose="020F0502020204030204" pitchFamily="34" charset="0"/>
              </a:rPr>
              <a:t>Business understanding</a:t>
            </a:r>
          </a:p>
          <a:p>
            <a:pPr marL="457200" indent="-457200">
              <a:buFont typeface="+mj-lt"/>
              <a:buAutoNum type="arabicPeriod"/>
            </a:pPr>
            <a:r>
              <a:rPr lang="en-US" altLang="zh-CN" sz="2800" dirty="0">
                <a:latin typeface="Calibri" panose="020F0502020204030204" pitchFamily="34" charset="0"/>
              </a:rPr>
              <a:t>Data acquisition and understanding</a:t>
            </a:r>
          </a:p>
          <a:p>
            <a:pPr marL="457200" indent="-457200">
              <a:buFont typeface="+mj-lt"/>
              <a:buAutoNum type="arabicPeriod"/>
            </a:pPr>
            <a:r>
              <a:rPr lang="en-US" altLang="zh-CN" sz="2800" dirty="0">
                <a:latin typeface="Calibri" panose="020F0502020204030204" pitchFamily="34" charset="0"/>
              </a:rPr>
              <a:t>Modeling</a:t>
            </a:r>
          </a:p>
          <a:p>
            <a:pPr marL="457200" indent="-457200">
              <a:buFont typeface="+mj-lt"/>
              <a:buAutoNum type="arabicPeriod"/>
            </a:pPr>
            <a:r>
              <a:rPr lang="en-US" altLang="zh-CN" sz="2800" dirty="0">
                <a:latin typeface="Calibri" panose="020F0502020204030204" pitchFamily="34" charset="0"/>
              </a:rPr>
              <a:t>Development</a:t>
            </a:r>
          </a:p>
        </p:txBody>
      </p:sp>
    </p:spTree>
    <p:extLst>
      <p:ext uri="{BB962C8B-B14F-4D97-AF65-F5344CB8AC3E}">
        <p14:creationId xmlns:p14="http://schemas.microsoft.com/office/powerpoint/2010/main" val="2517423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en-US" altLang="zh-CN" sz="2400" dirty="0"/>
              <a:t>Microsoft Team Data Science Process</a:t>
            </a:r>
            <a:endParaRPr lang="zh-CN" altLang="en-US" sz="2400" dirty="0"/>
          </a:p>
        </p:txBody>
      </p:sp>
      <p:pic>
        <p:nvPicPr>
          <p:cNvPr id="5" name="Picture 2">
            <a:extLst>
              <a:ext uri="{FF2B5EF4-FFF2-40B4-BE49-F238E27FC236}">
                <a16:creationId xmlns:a16="http://schemas.microsoft.com/office/drawing/2014/main" id="{B8360C25-C173-4F2A-A327-A9D39ACDDF3B}"/>
              </a:ext>
            </a:extLst>
          </p:cNvPr>
          <p:cNvPicPr>
            <a:picLocks noChangeAspect="1" noChangeArrowheads="1"/>
          </p:cNvPicPr>
          <p:nvPr/>
        </p:nvPicPr>
        <p:blipFill>
          <a:blip r:embed="rId2" cstate="print"/>
          <a:srcRect/>
          <a:stretch>
            <a:fillRect/>
          </a:stretch>
        </p:blipFill>
        <p:spPr bwMode="auto">
          <a:xfrm>
            <a:off x="1619059" y="702399"/>
            <a:ext cx="8953881" cy="4797512"/>
          </a:xfrm>
          <a:prstGeom prst="rect">
            <a:avLst/>
          </a:prstGeom>
          <a:noFill/>
          <a:ln w="9525">
            <a:noFill/>
            <a:miter lim="800000"/>
            <a:headEnd/>
            <a:tailEnd/>
          </a:ln>
        </p:spPr>
      </p:pic>
    </p:spTree>
    <p:extLst>
      <p:ext uri="{BB962C8B-B14F-4D97-AF65-F5344CB8AC3E}">
        <p14:creationId xmlns:p14="http://schemas.microsoft.com/office/powerpoint/2010/main" val="3828306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9.1</a:t>
            </a:r>
            <a:r>
              <a:rPr lang="zh-CN" altLang="en-US" dirty="0"/>
              <a:t>  数据科学过程基础</a:t>
            </a:r>
          </a:p>
        </p:txBody>
      </p:sp>
      <p:sp>
        <p:nvSpPr>
          <p:cNvPr id="9" name="文本框 8">
            <a:extLst>
              <a:ext uri="{FF2B5EF4-FFF2-40B4-BE49-F238E27FC236}">
                <a16:creationId xmlns:a16="http://schemas.microsoft.com/office/drawing/2014/main" id="{D17364FE-DAC3-4B47-AB46-B005FBBE99FA}"/>
              </a:ext>
            </a:extLst>
          </p:cNvPr>
          <p:cNvSpPr txBox="1"/>
          <p:nvPr/>
        </p:nvSpPr>
        <p:spPr>
          <a:xfrm>
            <a:off x="5626608" y="2962656"/>
            <a:ext cx="65" cy="276999"/>
          </a:xfrm>
          <a:prstGeom prst="rect">
            <a:avLst/>
          </a:prstGeom>
          <a:noFill/>
        </p:spPr>
        <p:txBody>
          <a:bodyPr wrap="none" lIns="0" tIns="0" rIns="0" bIns="0" rtlCol="0">
            <a:spAutoFit/>
          </a:bodyPr>
          <a:lstStyle/>
          <a:p>
            <a:endParaRPr lang="zh-CN" altLang="en-US" dirty="0"/>
          </a:p>
        </p:txBody>
      </p:sp>
      <p:sp>
        <p:nvSpPr>
          <p:cNvPr id="3" name="文本占位符 2">
            <a:extLst>
              <a:ext uri="{FF2B5EF4-FFF2-40B4-BE49-F238E27FC236}">
                <a16:creationId xmlns:a16="http://schemas.microsoft.com/office/drawing/2014/main" id="{9410B6F1-9E34-4BAE-A0E0-CCC43C27B044}"/>
              </a:ext>
            </a:extLst>
          </p:cNvPr>
          <p:cNvSpPr>
            <a:spLocks noGrp="1"/>
          </p:cNvSpPr>
          <p:nvPr>
            <p:ph type="body" sz="quarter" idx="14"/>
          </p:nvPr>
        </p:nvSpPr>
        <p:spPr/>
        <p:txBody>
          <a:bodyPr/>
          <a:lstStyle/>
          <a:p>
            <a:r>
              <a:rPr lang="en-US" altLang="zh-CN" sz="2400" dirty="0"/>
              <a:t>Another Data Science Process</a:t>
            </a:r>
            <a:endParaRPr lang="zh-CN" altLang="en-US" sz="2400" dirty="0"/>
          </a:p>
        </p:txBody>
      </p:sp>
      <p:pic>
        <p:nvPicPr>
          <p:cNvPr id="2" name="Picture 3">
            <a:extLst>
              <a:ext uri="{FF2B5EF4-FFF2-40B4-BE49-F238E27FC236}">
                <a16:creationId xmlns:a16="http://schemas.microsoft.com/office/drawing/2014/main" id="{DC610CF5-AC6B-4428-AB4A-FA17264C1EA2}"/>
              </a:ext>
            </a:extLst>
          </p:cNvPr>
          <p:cNvPicPr>
            <a:picLocks noChangeAspect="1" noChangeArrowheads="1"/>
          </p:cNvPicPr>
          <p:nvPr/>
        </p:nvPicPr>
        <p:blipFill>
          <a:blip r:embed="rId2" cstate="print"/>
          <a:srcRect/>
          <a:stretch>
            <a:fillRect/>
          </a:stretch>
        </p:blipFill>
        <p:spPr bwMode="auto">
          <a:xfrm>
            <a:off x="6934200" y="1083851"/>
            <a:ext cx="4680520" cy="4034608"/>
          </a:xfrm>
          <a:prstGeom prst="rect">
            <a:avLst/>
          </a:prstGeom>
          <a:noFill/>
          <a:ln w="9525">
            <a:noFill/>
            <a:miter lim="800000"/>
            <a:headEnd/>
            <a:tailEnd/>
          </a:ln>
        </p:spPr>
      </p:pic>
      <p:sp>
        <p:nvSpPr>
          <p:cNvPr id="8" name="内容占位符 2">
            <a:extLst>
              <a:ext uri="{FF2B5EF4-FFF2-40B4-BE49-F238E27FC236}">
                <a16:creationId xmlns:a16="http://schemas.microsoft.com/office/drawing/2014/main" id="{47F1A08F-8D20-4126-8E3C-C6B9BEB71CFF}"/>
              </a:ext>
            </a:extLst>
          </p:cNvPr>
          <p:cNvSpPr txBox="1">
            <a:spLocks/>
          </p:cNvSpPr>
          <p:nvPr/>
        </p:nvSpPr>
        <p:spPr>
          <a:xfrm>
            <a:off x="571500" y="1080120"/>
            <a:ext cx="5951220" cy="53660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nSpc>
                <a:spcPct val="80000"/>
              </a:lnSpc>
              <a:buFont typeface="+mj-lt"/>
              <a:buAutoNum type="arabicPeriod"/>
            </a:pPr>
            <a:r>
              <a:rPr lang="zh-CN" altLang="en-US" sz="1800">
                <a:latin typeface="Calibri" panose="020F0502020204030204" pitchFamily="34" charset="0"/>
                <a:ea typeface="黑体" panose="02010609060101010101" pitchFamily="49" charset="-122"/>
              </a:rPr>
              <a:t>提出一个有趣的问题</a:t>
            </a:r>
            <a:endParaRPr lang="en-US" altLang="zh-CN" sz="1800">
              <a:latin typeface="Calibri" panose="020F0502020204030204" pitchFamily="34" charset="0"/>
              <a:ea typeface="黑体" panose="02010609060101010101" pitchFamily="49" charset="-122"/>
            </a:endParaRPr>
          </a:p>
          <a:p>
            <a:pPr marL="450850" lvl="1" indent="-184150">
              <a:lnSpc>
                <a:spcPct val="80000"/>
              </a:lnSpc>
            </a:pPr>
            <a:r>
              <a:rPr lang="en-US" altLang="zh-CN">
                <a:latin typeface="Calibri" panose="020F0502020204030204" pitchFamily="34" charset="0"/>
                <a:ea typeface="黑体" panose="02010609060101010101" pitchFamily="49" charset="-122"/>
              </a:rPr>
              <a:t>Skills: science, domain expertise, curiosity</a:t>
            </a:r>
          </a:p>
          <a:p>
            <a:pPr marL="450850" lvl="1" indent="-184150">
              <a:lnSpc>
                <a:spcPct val="80000"/>
              </a:lnSpc>
            </a:pPr>
            <a:r>
              <a:rPr lang="en-US" altLang="zh-CN">
                <a:latin typeface="Calibri" panose="020F0502020204030204" pitchFamily="34" charset="0"/>
                <a:ea typeface="黑体" panose="02010609060101010101" pitchFamily="49" charset="-122"/>
              </a:rPr>
              <a:t>Tools: your brain, talking to experts, experience</a:t>
            </a:r>
          </a:p>
          <a:p>
            <a:pPr marL="266700" indent="-266700">
              <a:lnSpc>
                <a:spcPct val="80000"/>
              </a:lnSpc>
              <a:buFont typeface="+mj-lt"/>
              <a:buAutoNum type="arabicPeriod"/>
            </a:pPr>
            <a:r>
              <a:rPr lang="zh-CN" altLang="en-US" sz="1800">
                <a:latin typeface="Calibri" panose="020F0502020204030204" pitchFamily="34" charset="0"/>
                <a:ea typeface="黑体" panose="02010609060101010101" pitchFamily="49" charset="-122"/>
              </a:rPr>
              <a:t>获取数据</a:t>
            </a:r>
            <a:endParaRPr lang="en-US" altLang="zh-CN" sz="1800">
              <a:latin typeface="Calibri" panose="020F0502020204030204" pitchFamily="34" charset="0"/>
              <a:ea typeface="黑体" panose="02010609060101010101" pitchFamily="49" charset="-122"/>
            </a:endParaRPr>
          </a:p>
          <a:p>
            <a:pPr marL="450850" lvl="1" indent="-184150">
              <a:lnSpc>
                <a:spcPct val="80000"/>
              </a:lnSpc>
            </a:pPr>
            <a:r>
              <a:rPr lang="en-US" altLang="zh-CN">
                <a:latin typeface="Calibri" panose="020F0502020204030204" pitchFamily="34" charset="0"/>
                <a:ea typeface="黑体" panose="02010609060101010101" pitchFamily="49" charset="-122"/>
              </a:rPr>
              <a:t>Skills: web scraping, data cleaning, querying databases, CS stuff</a:t>
            </a:r>
          </a:p>
          <a:p>
            <a:pPr marL="450850" lvl="1" indent="-184150">
              <a:lnSpc>
                <a:spcPct val="80000"/>
              </a:lnSpc>
            </a:pPr>
            <a:r>
              <a:rPr lang="en-US" altLang="zh-CN">
                <a:latin typeface="Calibri" panose="020F0502020204030204" pitchFamily="34" charset="0"/>
                <a:ea typeface="黑体" panose="02010609060101010101" pitchFamily="49" charset="-122"/>
              </a:rPr>
              <a:t>Tools: python, pandas</a:t>
            </a:r>
          </a:p>
          <a:p>
            <a:pPr marL="266700" indent="-266700">
              <a:lnSpc>
                <a:spcPct val="80000"/>
              </a:lnSpc>
              <a:buFont typeface="+mj-lt"/>
              <a:buAutoNum type="arabicPeriod"/>
            </a:pPr>
            <a:r>
              <a:rPr lang="zh-CN" altLang="en-US" sz="1800">
                <a:latin typeface="Calibri" panose="020F0502020204030204" pitchFamily="34" charset="0"/>
                <a:ea typeface="黑体" panose="02010609060101010101" pitchFamily="49" charset="-122"/>
              </a:rPr>
              <a:t>探索数据</a:t>
            </a:r>
            <a:endParaRPr lang="en-US" altLang="zh-CN" sz="1800">
              <a:latin typeface="Calibri" panose="020F0502020204030204" pitchFamily="34" charset="0"/>
              <a:ea typeface="黑体" panose="02010609060101010101" pitchFamily="49" charset="-122"/>
            </a:endParaRPr>
          </a:p>
          <a:p>
            <a:pPr marL="450850" lvl="1" indent="-184150">
              <a:lnSpc>
                <a:spcPct val="80000"/>
              </a:lnSpc>
            </a:pPr>
            <a:r>
              <a:rPr lang="en-US" altLang="zh-CN">
                <a:latin typeface="Calibri" panose="020F0502020204030204" pitchFamily="34" charset="0"/>
                <a:ea typeface="黑体" panose="02010609060101010101" pitchFamily="49" charset="-122"/>
              </a:rPr>
              <a:t>Skills: Get to know data, develop hypotheses, patterns? anomalies?</a:t>
            </a:r>
          </a:p>
          <a:p>
            <a:pPr marL="450850" lvl="1" indent="-184150">
              <a:lnSpc>
                <a:spcPct val="80000"/>
              </a:lnSpc>
            </a:pPr>
            <a:r>
              <a:rPr lang="en-US" altLang="zh-CN">
                <a:latin typeface="Calibri" panose="020F0502020204030204" pitchFamily="34" charset="0"/>
                <a:ea typeface="黑体" panose="02010609060101010101" pitchFamily="49" charset="-122"/>
              </a:rPr>
              <a:t>Tools: matplotlib, numpy, scipy, pandas</a:t>
            </a:r>
          </a:p>
          <a:p>
            <a:pPr marL="266700" indent="-266700">
              <a:lnSpc>
                <a:spcPct val="80000"/>
              </a:lnSpc>
              <a:buFont typeface="+mj-lt"/>
              <a:buAutoNum type="arabicPeriod"/>
            </a:pPr>
            <a:r>
              <a:rPr lang="zh-CN" altLang="en-US" sz="1800">
                <a:latin typeface="Calibri" panose="020F0502020204030204" pitchFamily="34" charset="0"/>
                <a:ea typeface="黑体" panose="02010609060101010101" pitchFamily="49" charset="-122"/>
              </a:rPr>
              <a:t>数据建模</a:t>
            </a:r>
            <a:endParaRPr lang="en-US" altLang="zh-CN" sz="1800">
              <a:latin typeface="Calibri" panose="020F0502020204030204" pitchFamily="34" charset="0"/>
              <a:ea typeface="黑体" panose="02010609060101010101" pitchFamily="49" charset="-122"/>
            </a:endParaRPr>
          </a:p>
          <a:p>
            <a:pPr marL="450850" lvl="1" indent="-184150">
              <a:lnSpc>
                <a:spcPct val="80000"/>
              </a:lnSpc>
            </a:pPr>
            <a:r>
              <a:rPr lang="en-US" altLang="zh-CN">
                <a:latin typeface="Calibri" panose="020F0502020204030204" pitchFamily="34" charset="0"/>
                <a:ea typeface="黑体" panose="02010609060101010101" pitchFamily="49" charset="-122"/>
              </a:rPr>
              <a:t>Skills: regression, machine learning, validation, big data</a:t>
            </a:r>
          </a:p>
          <a:p>
            <a:pPr marL="450850" lvl="1" indent="-184150">
              <a:lnSpc>
                <a:spcPct val="80000"/>
              </a:lnSpc>
            </a:pPr>
            <a:r>
              <a:rPr lang="en-US" altLang="zh-CN">
                <a:latin typeface="Calibri" panose="020F0502020204030204" pitchFamily="34" charset="0"/>
                <a:ea typeface="黑体" panose="02010609060101010101" pitchFamily="49" charset="-122"/>
              </a:rPr>
              <a:t>Tools: scikits learn, pandas, mrjob, mapreduce</a:t>
            </a:r>
          </a:p>
          <a:p>
            <a:pPr marL="266700" indent="-266700">
              <a:lnSpc>
                <a:spcPct val="80000"/>
              </a:lnSpc>
              <a:buFont typeface="+mj-lt"/>
              <a:buAutoNum type="arabicPeriod"/>
            </a:pPr>
            <a:r>
              <a:rPr lang="zh-CN" altLang="en-US" sz="1800">
                <a:latin typeface="Calibri" panose="020F0502020204030204" pitchFamily="34" charset="0"/>
                <a:ea typeface="黑体" panose="02010609060101010101" pitchFamily="49" charset="-122"/>
              </a:rPr>
              <a:t>交流与可视化结果</a:t>
            </a:r>
            <a:endParaRPr lang="en-US" altLang="zh-CN" sz="1800">
              <a:latin typeface="Calibri" panose="020F0502020204030204" pitchFamily="34" charset="0"/>
              <a:ea typeface="黑体" panose="02010609060101010101" pitchFamily="49" charset="-122"/>
            </a:endParaRPr>
          </a:p>
          <a:p>
            <a:pPr marL="450850" lvl="1" indent="-184150">
              <a:lnSpc>
                <a:spcPct val="80000"/>
              </a:lnSpc>
            </a:pPr>
            <a:r>
              <a:rPr lang="en-US" altLang="zh-CN">
                <a:latin typeface="Calibri" panose="020F0502020204030204" pitchFamily="34" charset="0"/>
                <a:ea typeface="黑体" panose="02010609060101010101" pitchFamily="49" charset="-122"/>
              </a:rPr>
              <a:t>Skills: presentation, speaking, visuals, writing</a:t>
            </a:r>
          </a:p>
          <a:p>
            <a:pPr marL="450850" lvl="1" indent="-184150">
              <a:lnSpc>
                <a:spcPct val="80000"/>
              </a:lnSpc>
            </a:pPr>
            <a:r>
              <a:rPr lang="en-US" altLang="zh-CN">
                <a:latin typeface="Calibri" panose="020F0502020204030204" pitchFamily="34" charset="0"/>
                <a:ea typeface="黑体" panose="02010609060101010101" pitchFamily="49" charset="-122"/>
              </a:rPr>
              <a:t>Tools: matplotlib, powerpoint/keynote</a:t>
            </a:r>
            <a:endParaRPr lang="en-US" altLang="zh-CN"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30752010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3"/>
  <p:tag name="KSO_WM_UNIT_TYPE" val="a"/>
  <p:tag name="KSO_WM_UNIT_INDEX" val="1"/>
  <p:tag name="KSO_WM_UNIT_ID" val="custom160443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84_TF44868783.potx" id="{D23C0A83-2235-4092-8749-F0E8DE54B5C3}" vid="{C326C22E-123A-449E-B747-A350976D563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经典加粗精致演示文稿</Template>
  <TotalTime>4147</TotalTime>
  <Words>4664</Words>
  <Application>Microsoft Office PowerPoint</Application>
  <PresentationFormat>宽屏</PresentationFormat>
  <Paragraphs>777</Paragraphs>
  <Slides>66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66</vt:i4>
      </vt:variant>
    </vt:vector>
  </HeadingPairs>
  <TitlesOfParts>
    <vt:vector size="74" baseType="lpstr">
      <vt:lpstr>Microsoft YaHei Light</vt:lpstr>
      <vt:lpstr>Microsoft YaHei UI</vt:lpstr>
      <vt:lpstr>黑体</vt:lpstr>
      <vt:lpstr>Arial</vt:lpstr>
      <vt:lpstr>Calibri</vt:lpstr>
      <vt:lpstr>Calibri Light</vt:lpstr>
      <vt:lpstr>Corbel</vt:lpstr>
      <vt:lpstr>Office 主题</vt:lpstr>
      <vt:lpstr>数据科学与工程导论</vt:lpstr>
      <vt:lpstr>PowerPoint 演示文稿</vt:lpstr>
      <vt:lpstr>PowerPoint 演示文稿</vt:lpstr>
      <vt:lpstr>第 9 章 数据科学过程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9 章 数据科学过程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9 章 数据科学过程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数据科学与工程导论 - 09 数据科学过程</dc:title>
  <dc:creator>苏斌</dc:creator>
  <cp:lastModifiedBy>Wang Will</cp:lastModifiedBy>
  <cp:revision>306</cp:revision>
  <dcterms:created xsi:type="dcterms:W3CDTF">2020-08-07T14:40:06Z</dcterms:created>
  <dcterms:modified xsi:type="dcterms:W3CDTF">2020-11-24T04:25:22Z</dcterms:modified>
</cp:coreProperties>
</file>